
<file path=[Content_Types].xml><?xml version="1.0" encoding="utf-8"?>
<Types xmlns="http://schemas.openxmlformats.org/package/2006/content-types">
  <Default Extension="gif" ContentType="image/gif"/>
  <Default Extension="jpeg" ContentType="image/jpeg"/>
  <Default Extension="jpg" ContentType="image/jpeg"/>
  <Default Extension="MP3" ContentType="audio/m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media/image95.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Lst>
  <p:notesMasterIdLst>
    <p:notesMasterId r:id="rId25"/>
  </p:notesMasterIdLst>
  <p:handoutMasterIdLst>
    <p:handoutMasterId r:id="rId26"/>
  </p:handoutMasterIdLst>
  <p:sldIdLst>
    <p:sldId id="257" r:id="rId2"/>
    <p:sldId id="282" r:id="rId3"/>
    <p:sldId id="273" r:id="rId4"/>
    <p:sldId id="258" r:id="rId5"/>
    <p:sldId id="283" r:id="rId6"/>
    <p:sldId id="259" r:id="rId7"/>
    <p:sldId id="261" r:id="rId8"/>
    <p:sldId id="272" r:id="rId9"/>
    <p:sldId id="281" r:id="rId10"/>
    <p:sldId id="277" r:id="rId11"/>
    <p:sldId id="271" r:id="rId12"/>
    <p:sldId id="263" r:id="rId13"/>
    <p:sldId id="265" r:id="rId14"/>
    <p:sldId id="276" r:id="rId15"/>
    <p:sldId id="266" r:id="rId16"/>
    <p:sldId id="267" r:id="rId17"/>
    <p:sldId id="280" r:id="rId18"/>
    <p:sldId id="287" r:id="rId19"/>
    <p:sldId id="268" r:id="rId20"/>
    <p:sldId id="286" r:id="rId21"/>
    <p:sldId id="284" r:id="rId22"/>
    <p:sldId id="285" r:id="rId23"/>
    <p:sldId id="279" r:id="rId24"/>
  </p:sldIdLst>
  <p:sldSz cx="9906000" cy="6858000" type="A4"/>
  <p:notesSz cx="7099300" cy="10234613"/>
  <p:defaultTextStyle>
    <a:defPPr>
      <a:defRPr lang="en-US"/>
    </a:defPPr>
    <a:lvl1pPr marL="0" algn="l" defTabSz="957816" rtl="0" eaLnBrk="1" latinLnBrk="0" hangingPunct="1">
      <a:defRPr sz="1900" kern="1200">
        <a:solidFill>
          <a:schemeClr val="tx1"/>
        </a:solidFill>
        <a:latin typeface="+mn-lt"/>
        <a:ea typeface="+mn-ea"/>
        <a:cs typeface="+mn-cs"/>
      </a:defRPr>
    </a:lvl1pPr>
    <a:lvl2pPr marL="478908" algn="l" defTabSz="957816" rtl="0" eaLnBrk="1" latinLnBrk="0" hangingPunct="1">
      <a:defRPr sz="1900" kern="1200">
        <a:solidFill>
          <a:schemeClr val="tx1"/>
        </a:solidFill>
        <a:latin typeface="+mn-lt"/>
        <a:ea typeface="+mn-ea"/>
        <a:cs typeface="+mn-cs"/>
      </a:defRPr>
    </a:lvl2pPr>
    <a:lvl3pPr marL="957816" algn="l" defTabSz="957816" rtl="0" eaLnBrk="1" latinLnBrk="0" hangingPunct="1">
      <a:defRPr sz="1900" kern="1200">
        <a:solidFill>
          <a:schemeClr val="tx1"/>
        </a:solidFill>
        <a:latin typeface="+mn-lt"/>
        <a:ea typeface="+mn-ea"/>
        <a:cs typeface="+mn-cs"/>
      </a:defRPr>
    </a:lvl3pPr>
    <a:lvl4pPr marL="1436724" algn="l" defTabSz="957816" rtl="0" eaLnBrk="1" latinLnBrk="0" hangingPunct="1">
      <a:defRPr sz="1900" kern="1200">
        <a:solidFill>
          <a:schemeClr val="tx1"/>
        </a:solidFill>
        <a:latin typeface="+mn-lt"/>
        <a:ea typeface="+mn-ea"/>
        <a:cs typeface="+mn-cs"/>
      </a:defRPr>
    </a:lvl4pPr>
    <a:lvl5pPr marL="1915631" algn="l" defTabSz="957816" rtl="0" eaLnBrk="1" latinLnBrk="0" hangingPunct="1">
      <a:defRPr sz="1900" kern="1200">
        <a:solidFill>
          <a:schemeClr val="tx1"/>
        </a:solidFill>
        <a:latin typeface="+mn-lt"/>
        <a:ea typeface="+mn-ea"/>
        <a:cs typeface="+mn-cs"/>
      </a:defRPr>
    </a:lvl5pPr>
    <a:lvl6pPr marL="2394539" algn="l" defTabSz="957816" rtl="0" eaLnBrk="1" latinLnBrk="0" hangingPunct="1">
      <a:defRPr sz="1900" kern="1200">
        <a:solidFill>
          <a:schemeClr val="tx1"/>
        </a:solidFill>
        <a:latin typeface="+mn-lt"/>
        <a:ea typeface="+mn-ea"/>
        <a:cs typeface="+mn-cs"/>
      </a:defRPr>
    </a:lvl6pPr>
    <a:lvl7pPr marL="2873447" algn="l" defTabSz="957816" rtl="0" eaLnBrk="1" latinLnBrk="0" hangingPunct="1">
      <a:defRPr sz="1900" kern="1200">
        <a:solidFill>
          <a:schemeClr val="tx1"/>
        </a:solidFill>
        <a:latin typeface="+mn-lt"/>
        <a:ea typeface="+mn-ea"/>
        <a:cs typeface="+mn-cs"/>
      </a:defRPr>
    </a:lvl7pPr>
    <a:lvl8pPr marL="3352355" algn="l" defTabSz="957816" rtl="0" eaLnBrk="1" latinLnBrk="0" hangingPunct="1">
      <a:defRPr sz="1900" kern="1200">
        <a:solidFill>
          <a:schemeClr val="tx1"/>
        </a:solidFill>
        <a:latin typeface="+mn-lt"/>
        <a:ea typeface="+mn-ea"/>
        <a:cs typeface="+mn-cs"/>
      </a:defRPr>
    </a:lvl8pPr>
    <a:lvl9pPr marL="3831263" algn="l" defTabSz="957816" rtl="0" eaLnBrk="1" latinLnBrk="0" hangingPunct="1">
      <a:defRPr sz="19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2D200454-40CA-4A62-9FC3-DE9A4176ACB9}">
      <p15:notesGuideLst xmlns:p15="http://schemas.microsoft.com/office/powerpoint/2012/main">
        <p15:guide id="1" orient="horz" pos="3224">
          <p15:clr>
            <a:srgbClr val="A4A3A4"/>
          </p15:clr>
        </p15:guide>
        <p15:guide id="2" pos="223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chemeClr val="bg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20866" autoAdjust="0"/>
    <p:restoredTop sz="95944" autoAdjust="0"/>
  </p:normalViewPr>
  <p:slideViewPr>
    <p:cSldViewPr>
      <p:cViewPr varScale="1">
        <p:scale>
          <a:sx n="74" d="100"/>
          <a:sy n="74" d="100"/>
        </p:scale>
        <p:origin x="1464" y="60"/>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4" d="100"/>
          <a:sy n="54" d="100"/>
        </p:scale>
        <p:origin x="-2850" y="-90"/>
      </p:cViewPr>
      <p:guideLst>
        <p:guide orient="horz" pos="3224"/>
        <p:guide pos="223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3076574" cy="511176"/>
          </a:xfrm>
          <a:prstGeom prst="rect">
            <a:avLst/>
          </a:prstGeom>
        </p:spPr>
        <p:txBody>
          <a:bodyPr vert="horz" lIns="95939" tIns="47969" rIns="95939" bIns="47969" rtlCol="0"/>
          <a:lstStyle>
            <a:lvl1pPr algn="l">
              <a:defRPr sz="1300"/>
            </a:lvl1pPr>
          </a:lstStyle>
          <a:p>
            <a:endParaRPr lang="en-US"/>
          </a:p>
        </p:txBody>
      </p:sp>
      <p:sp>
        <p:nvSpPr>
          <p:cNvPr id="3" name="Date Placeholder 2"/>
          <p:cNvSpPr>
            <a:spLocks noGrp="1"/>
          </p:cNvSpPr>
          <p:nvPr>
            <p:ph type="dt" sz="quarter" idx="1"/>
          </p:nvPr>
        </p:nvSpPr>
        <p:spPr>
          <a:xfrm>
            <a:off x="4021139" y="3"/>
            <a:ext cx="3076574" cy="511176"/>
          </a:xfrm>
          <a:prstGeom prst="rect">
            <a:avLst/>
          </a:prstGeom>
        </p:spPr>
        <p:txBody>
          <a:bodyPr vert="horz" lIns="95939" tIns="47969" rIns="95939" bIns="47969" rtlCol="0"/>
          <a:lstStyle>
            <a:lvl1pPr algn="r">
              <a:defRPr sz="1300"/>
            </a:lvl1pPr>
          </a:lstStyle>
          <a:p>
            <a:fld id="{D327A3BA-EE8B-42E6-9302-7BFC3E558CEA}" type="datetimeFigureOut">
              <a:rPr lang="en-US" smtClean="0"/>
              <a:pPr/>
              <a:t>8/7/2019</a:t>
            </a:fld>
            <a:endParaRPr lang="en-US"/>
          </a:p>
        </p:txBody>
      </p:sp>
      <p:sp>
        <p:nvSpPr>
          <p:cNvPr id="4" name="Footer Placeholder 3"/>
          <p:cNvSpPr>
            <a:spLocks noGrp="1"/>
          </p:cNvSpPr>
          <p:nvPr>
            <p:ph type="ftr" sz="quarter" idx="2"/>
          </p:nvPr>
        </p:nvSpPr>
        <p:spPr>
          <a:xfrm>
            <a:off x="3" y="9721853"/>
            <a:ext cx="3076574" cy="511176"/>
          </a:xfrm>
          <a:prstGeom prst="rect">
            <a:avLst/>
          </a:prstGeom>
        </p:spPr>
        <p:txBody>
          <a:bodyPr vert="horz" lIns="95939" tIns="47969" rIns="95939" bIns="47969" rtlCol="0" anchor="b"/>
          <a:lstStyle>
            <a:lvl1pPr algn="l">
              <a:defRPr sz="1300"/>
            </a:lvl1pPr>
          </a:lstStyle>
          <a:p>
            <a:endParaRPr lang="en-US"/>
          </a:p>
        </p:txBody>
      </p:sp>
      <p:sp>
        <p:nvSpPr>
          <p:cNvPr id="5" name="Slide Number Placeholder 4"/>
          <p:cNvSpPr>
            <a:spLocks noGrp="1"/>
          </p:cNvSpPr>
          <p:nvPr>
            <p:ph type="sldNum" sz="quarter" idx="3"/>
          </p:nvPr>
        </p:nvSpPr>
        <p:spPr>
          <a:xfrm>
            <a:off x="4021139" y="9721853"/>
            <a:ext cx="3076574" cy="511176"/>
          </a:xfrm>
          <a:prstGeom prst="rect">
            <a:avLst/>
          </a:prstGeom>
        </p:spPr>
        <p:txBody>
          <a:bodyPr vert="horz" lIns="95939" tIns="47969" rIns="95939" bIns="47969" rtlCol="0" anchor="b"/>
          <a:lstStyle>
            <a:lvl1pPr algn="r">
              <a:defRPr sz="1300"/>
            </a:lvl1pPr>
          </a:lstStyle>
          <a:p>
            <a:fld id="{085D5B7E-812D-4545-B320-5AA0F55D56B5}" type="slidenum">
              <a:rPr lang="en-US" smtClean="0"/>
              <a:pPr/>
              <a:t>‹#›</a:t>
            </a:fld>
            <a:endParaRPr lang="en-US"/>
          </a:p>
        </p:txBody>
      </p:sp>
    </p:spTree>
    <p:extLst>
      <p:ext uri="{BB962C8B-B14F-4D97-AF65-F5344CB8AC3E}">
        <p14:creationId xmlns:p14="http://schemas.microsoft.com/office/powerpoint/2010/main" val="1744286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3076574" cy="511176"/>
          </a:xfrm>
          <a:prstGeom prst="rect">
            <a:avLst/>
          </a:prstGeom>
        </p:spPr>
        <p:txBody>
          <a:bodyPr vert="horz" lIns="95939" tIns="47969" rIns="95939" bIns="47969" rtlCol="0"/>
          <a:lstStyle>
            <a:lvl1pPr algn="l">
              <a:defRPr sz="1300"/>
            </a:lvl1pPr>
          </a:lstStyle>
          <a:p>
            <a:endParaRPr lang="en-US"/>
          </a:p>
        </p:txBody>
      </p:sp>
      <p:sp>
        <p:nvSpPr>
          <p:cNvPr id="3" name="Date Placeholder 2"/>
          <p:cNvSpPr>
            <a:spLocks noGrp="1"/>
          </p:cNvSpPr>
          <p:nvPr>
            <p:ph type="dt" idx="1"/>
          </p:nvPr>
        </p:nvSpPr>
        <p:spPr>
          <a:xfrm>
            <a:off x="4021139" y="3"/>
            <a:ext cx="3076574" cy="511176"/>
          </a:xfrm>
          <a:prstGeom prst="rect">
            <a:avLst/>
          </a:prstGeom>
        </p:spPr>
        <p:txBody>
          <a:bodyPr vert="horz" lIns="95939" tIns="47969" rIns="95939" bIns="47969" rtlCol="0"/>
          <a:lstStyle>
            <a:lvl1pPr algn="r">
              <a:defRPr sz="1300"/>
            </a:lvl1pPr>
          </a:lstStyle>
          <a:p>
            <a:fld id="{81DE9401-E4DE-4790-80E2-280B1CEC3142}" type="datetimeFigureOut">
              <a:rPr lang="en-US" smtClean="0"/>
              <a:pPr/>
              <a:t>8/7/2019</a:t>
            </a:fld>
            <a:endParaRPr lang="en-US"/>
          </a:p>
        </p:txBody>
      </p:sp>
      <p:sp>
        <p:nvSpPr>
          <p:cNvPr id="4" name="Slide Image Placeholder 3"/>
          <p:cNvSpPr>
            <a:spLocks noGrp="1" noRot="1" noChangeAspect="1"/>
          </p:cNvSpPr>
          <p:nvPr>
            <p:ph type="sldImg" idx="2"/>
          </p:nvPr>
        </p:nvSpPr>
        <p:spPr>
          <a:xfrm>
            <a:off x="779463" y="768350"/>
            <a:ext cx="5540375" cy="3836988"/>
          </a:xfrm>
          <a:prstGeom prst="rect">
            <a:avLst/>
          </a:prstGeom>
          <a:noFill/>
          <a:ln w="12700">
            <a:solidFill>
              <a:prstClr val="black"/>
            </a:solidFill>
          </a:ln>
        </p:spPr>
        <p:txBody>
          <a:bodyPr vert="horz" lIns="95939" tIns="47969" rIns="95939" bIns="47969" rtlCol="0" anchor="ctr"/>
          <a:lstStyle/>
          <a:p>
            <a:endParaRPr lang="en-US"/>
          </a:p>
        </p:txBody>
      </p:sp>
      <p:sp>
        <p:nvSpPr>
          <p:cNvPr id="5" name="Notes Placeholder 4"/>
          <p:cNvSpPr>
            <a:spLocks noGrp="1"/>
          </p:cNvSpPr>
          <p:nvPr>
            <p:ph type="body" sz="quarter" idx="3"/>
          </p:nvPr>
        </p:nvSpPr>
        <p:spPr>
          <a:xfrm>
            <a:off x="709615" y="4860926"/>
            <a:ext cx="5680076" cy="4605338"/>
          </a:xfrm>
          <a:prstGeom prst="rect">
            <a:avLst/>
          </a:prstGeom>
        </p:spPr>
        <p:txBody>
          <a:bodyPr vert="horz" lIns="95939" tIns="47969" rIns="95939" bIns="4796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3" y="9721853"/>
            <a:ext cx="3076574" cy="511176"/>
          </a:xfrm>
          <a:prstGeom prst="rect">
            <a:avLst/>
          </a:prstGeom>
        </p:spPr>
        <p:txBody>
          <a:bodyPr vert="horz" lIns="95939" tIns="47969" rIns="95939" bIns="47969" rtlCol="0" anchor="b"/>
          <a:lstStyle>
            <a:lvl1pPr algn="l">
              <a:defRPr sz="1300"/>
            </a:lvl1pPr>
          </a:lstStyle>
          <a:p>
            <a:endParaRPr lang="en-US"/>
          </a:p>
        </p:txBody>
      </p:sp>
      <p:sp>
        <p:nvSpPr>
          <p:cNvPr id="7" name="Slide Number Placeholder 6"/>
          <p:cNvSpPr>
            <a:spLocks noGrp="1"/>
          </p:cNvSpPr>
          <p:nvPr>
            <p:ph type="sldNum" sz="quarter" idx="5"/>
          </p:nvPr>
        </p:nvSpPr>
        <p:spPr>
          <a:xfrm>
            <a:off x="4021139" y="9721853"/>
            <a:ext cx="3076574" cy="511176"/>
          </a:xfrm>
          <a:prstGeom prst="rect">
            <a:avLst/>
          </a:prstGeom>
        </p:spPr>
        <p:txBody>
          <a:bodyPr vert="horz" lIns="95939" tIns="47969" rIns="95939" bIns="47969" rtlCol="0" anchor="b"/>
          <a:lstStyle>
            <a:lvl1pPr algn="r">
              <a:defRPr sz="1300"/>
            </a:lvl1pPr>
          </a:lstStyle>
          <a:p>
            <a:fld id="{73A29416-EE10-4F22-8664-EF381C2F75F6}" type="slidenum">
              <a:rPr lang="en-US" smtClean="0"/>
              <a:pPr/>
              <a:t>‹#›</a:t>
            </a:fld>
            <a:endParaRPr lang="en-US"/>
          </a:p>
        </p:txBody>
      </p:sp>
    </p:spTree>
    <p:extLst>
      <p:ext uri="{BB962C8B-B14F-4D97-AF65-F5344CB8AC3E}">
        <p14:creationId xmlns:p14="http://schemas.microsoft.com/office/powerpoint/2010/main" val="2337633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9463" y="768350"/>
            <a:ext cx="554037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A29416-EE10-4F22-8664-EF381C2F75F6}"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9463" y="768350"/>
            <a:ext cx="554037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A29416-EE10-4F22-8664-EF381C2F75F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9463" y="768350"/>
            <a:ext cx="5540375" cy="3836988"/>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A29416-EE10-4F22-8664-EF381C2F75F6}"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A29416-EE10-4F22-8664-EF381C2F75F6}" type="slidenum">
              <a:rPr lang="en-US" smtClean="0"/>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3A29416-EE10-4F22-8664-EF381C2F75F6}" type="slidenum">
              <a:rPr lang="en-US" smtClean="0"/>
              <a:pPr/>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906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906" y="6053328"/>
            <a:ext cx="2436876"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555748" y="6044184"/>
            <a:ext cx="73502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559050" y="4038600"/>
            <a:ext cx="701675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559050" y="6050037"/>
            <a:ext cx="72644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82550" y="6068699"/>
            <a:ext cx="2228850" cy="685800"/>
          </a:xfrm>
        </p:spPr>
        <p:txBody>
          <a:bodyPr>
            <a:noAutofit/>
          </a:bodyPr>
          <a:lstStyle>
            <a:lvl1pPr algn="ctr">
              <a:defRPr sz="2000">
                <a:solidFill>
                  <a:srgbClr val="FFFFFF"/>
                </a:solidFill>
              </a:defRPr>
            </a:lvl1pPr>
          </a:lstStyle>
          <a:p>
            <a:fld id="{876F243F-4AE1-4373-8B88-B295076A85EF}" type="datetime1">
              <a:rPr lang="en-US" smtClean="0"/>
              <a:pPr/>
              <a:t>8/7/2019</a:t>
            </a:fld>
            <a:endParaRPr lang="en-US"/>
          </a:p>
        </p:txBody>
      </p:sp>
      <p:sp>
        <p:nvSpPr>
          <p:cNvPr id="17" name="Footer Placeholder 16"/>
          <p:cNvSpPr>
            <a:spLocks noGrp="1"/>
          </p:cNvSpPr>
          <p:nvPr>
            <p:ph type="ftr" sz="quarter" idx="11"/>
          </p:nvPr>
        </p:nvSpPr>
        <p:spPr>
          <a:xfrm>
            <a:off x="2259176" y="236540"/>
            <a:ext cx="635635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667750" y="228600"/>
            <a:ext cx="908050" cy="381000"/>
          </a:xfrm>
        </p:spPr>
        <p:txBody>
          <a:bodyPr/>
          <a:lstStyle>
            <a:lvl1pPr>
              <a:defRPr>
                <a:solidFill>
                  <a:schemeClr val="tx2"/>
                </a:solidFill>
              </a:defRPr>
            </a:lvl1pPr>
          </a:lstStyle>
          <a:p>
            <a:fld id="{67C075B1-8DA9-4E9E-B9F1-C28E95D32A47}"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spd="slow" advClick="0" advTm="700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63702" y="228600"/>
            <a:ext cx="883285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D3947707-5426-430D-9EFC-676113DA5491}" type="datetime1">
              <a:rPr lang="en-US" smtClean="0"/>
              <a:pPr/>
              <a:t>8/7/2019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67C075B1-8DA9-4E9E-B9F1-C28E95D32A47}" type="slidenum">
              <a:rPr lang="en-US" smtClean="0"/>
              <a:pPr/>
              <a:t>‹#›</a:t>
            </a:fld>
            <a:endParaRPr lang="en-US"/>
          </a:p>
        </p:txBody>
      </p:sp>
      <p:sp>
        <p:nvSpPr>
          <p:cNvPr id="8" name="Content Placeholder 7"/>
          <p:cNvSpPr>
            <a:spLocks noGrp="1"/>
          </p:cNvSpPr>
          <p:nvPr>
            <p:ph sz="quarter" idx="1"/>
          </p:nvPr>
        </p:nvSpPr>
        <p:spPr>
          <a:xfrm>
            <a:off x="663702" y="1600200"/>
            <a:ext cx="883285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spd="slow" advClick="0" advTm="700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485901" y="2743201"/>
            <a:ext cx="7716706"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906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40335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485900" y="1600200"/>
            <a:ext cx="84201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485900" y="1600200"/>
            <a:ext cx="8255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5752B91A-F97A-4B51-8197-9B895C517858}" type="datetime1">
              <a:rPr lang="en-US" smtClean="0"/>
              <a:pPr/>
              <a:t>8/7/2019</a:t>
            </a:fld>
            <a:endParaRPr lang="en-US"/>
          </a:p>
        </p:txBody>
      </p:sp>
      <p:sp>
        <p:nvSpPr>
          <p:cNvPr id="13" name="Slide Number Placeholder 12"/>
          <p:cNvSpPr>
            <a:spLocks noGrp="1"/>
          </p:cNvSpPr>
          <p:nvPr>
            <p:ph type="sldNum" sz="quarter" idx="11"/>
          </p:nvPr>
        </p:nvSpPr>
        <p:spPr>
          <a:xfrm>
            <a:off x="0" y="1752600"/>
            <a:ext cx="1403350" cy="701676"/>
          </a:xfrm>
        </p:spPr>
        <p:txBody>
          <a:bodyPr>
            <a:noAutofit/>
          </a:bodyPr>
          <a:lstStyle>
            <a:lvl1pPr>
              <a:defRPr sz="2400">
                <a:solidFill>
                  <a:srgbClr val="FFFFFF"/>
                </a:solidFill>
              </a:defRPr>
            </a:lvl1pPr>
          </a:lstStyle>
          <a:p>
            <a:fld id="{67C075B1-8DA9-4E9E-B9F1-C28E95D32A47}"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transition spd="slow" advClick="0" advTm="700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60400" y="1589567"/>
            <a:ext cx="421005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5248643" y="1589567"/>
            <a:ext cx="421005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8C23E2ED-CC64-4416-93E7-86D080EF264A}" type="datetime1">
              <a:rPr lang="en-US" smtClean="0"/>
              <a:pPr/>
              <a:t>8/7/2019</a:t>
            </a:fld>
            <a:endParaRPr lang="en-US"/>
          </a:p>
        </p:txBody>
      </p:sp>
      <p:sp>
        <p:nvSpPr>
          <p:cNvPr id="10" name="Slide Number Placeholder 9"/>
          <p:cNvSpPr>
            <a:spLocks noGrp="1"/>
          </p:cNvSpPr>
          <p:nvPr>
            <p:ph type="sldNum" sz="quarter" idx="16"/>
          </p:nvPr>
        </p:nvSpPr>
        <p:spPr/>
        <p:txBody>
          <a:bodyPr rtlCol="0"/>
          <a:lstStyle/>
          <a:p>
            <a:fld id="{67C075B1-8DA9-4E9E-B9F1-C28E95D32A47}"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transition spd="slow" advClick="0" advTm="700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77850" y="273050"/>
            <a:ext cx="883285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60400" y="2438401"/>
            <a:ext cx="421005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5200650" y="2438401"/>
            <a:ext cx="421005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0B59B642-6330-46A9-8E8D-43E215E57D39}" type="datetime1">
              <a:rPr lang="en-US" smtClean="0"/>
              <a:pPr/>
              <a:t>8/7/2019</a:t>
            </a:fld>
            <a:endParaRPr lang="en-US"/>
          </a:p>
        </p:txBody>
      </p:sp>
      <p:sp>
        <p:nvSpPr>
          <p:cNvPr id="12" name="Slide Number Placeholder 11"/>
          <p:cNvSpPr>
            <a:spLocks noGrp="1"/>
          </p:cNvSpPr>
          <p:nvPr>
            <p:ph type="sldNum" sz="quarter" idx="16"/>
          </p:nvPr>
        </p:nvSpPr>
        <p:spPr/>
        <p:txBody>
          <a:bodyPr rtlCol="0"/>
          <a:lstStyle/>
          <a:p>
            <a:fld id="{67C075B1-8DA9-4E9E-B9F1-C28E95D32A47}"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60400" y="1752600"/>
            <a:ext cx="421005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5200650" y="1752600"/>
            <a:ext cx="421005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transition spd="slow" advClick="0" advTm="700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2194FBB4-5A0C-47AF-8126-4AD9A650A6E1}" type="datetime1">
              <a:rPr lang="en-US" smtClean="0"/>
              <a:pPr/>
              <a:t>8/7/2019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67C075B1-8DA9-4E9E-B9F1-C28E95D32A47}" type="slidenum">
              <a:rPr lang="en-US" smtClean="0"/>
              <a:pPr/>
              <a:t>‹#›</a:t>
            </a:fld>
            <a:endParaRPr lang="en-US"/>
          </a:p>
        </p:txBody>
      </p:sp>
    </p:spTree>
  </p:cSld>
  <p:clrMapOvr>
    <a:masterClrMapping/>
  </p:clrMapOvr>
  <p:transition spd="slow" advClick="0" advTm="700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6848BC-4ECA-4DCD-A874-F5BAAB26ED11}" type="datetime1">
              <a:rPr lang="en-US" smtClean="0"/>
              <a:pPr/>
              <a:t>8/7/2019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77850" cy="381000"/>
          </a:xfrm>
        </p:spPr>
        <p:txBody>
          <a:bodyPr/>
          <a:lstStyle>
            <a:lvl1pPr>
              <a:defRPr>
                <a:solidFill>
                  <a:schemeClr val="tx2"/>
                </a:solidFill>
              </a:defRPr>
            </a:lvl1pPr>
          </a:lstStyle>
          <a:p>
            <a:fld id="{67C075B1-8DA9-4E9E-B9F1-C28E95D32A47}" type="slidenum">
              <a:rPr lang="en-US" smtClean="0"/>
              <a:pPr/>
              <a:t>‹#›</a:t>
            </a:fld>
            <a:endParaRPr lang="en-US"/>
          </a:p>
        </p:txBody>
      </p:sp>
    </p:spTree>
  </p:cSld>
  <p:clrMapOvr>
    <a:masterClrMapping/>
  </p:clrMapOvr>
  <p:transition spd="slow" advClick="0" advTm="700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0400" y="273050"/>
            <a:ext cx="87503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6C693F81-2AC1-4A5F-A449-4516CD8F731E}" type="datetime1">
              <a:rPr lang="en-US" smtClean="0"/>
              <a:pPr/>
              <a:t>8/7/2019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67C075B1-8DA9-4E9E-B9F1-C28E95D32A47}" type="slidenum">
              <a:rPr lang="en-US" smtClean="0"/>
              <a:pPr/>
              <a:t>‹#›</a:t>
            </a:fld>
            <a:endParaRPr lang="en-US"/>
          </a:p>
        </p:txBody>
      </p:sp>
      <p:sp>
        <p:nvSpPr>
          <p:cNvPr id="3" name="Text Placeholder 2"/>
          <p:cNvSpPr>
            <a:spLocks noGrp="1"/>
          </p:cNvSpPr>
          <p:nvPr>
            <p:ph type="body" idx="2"/>
          </p:nvPr>
        </p:nvSpPr>
        <p:spPr>
          <a:xfrm>
            <a:off x="660400" y="1752600"/>
            <a:ext cx="173355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559050" y="1752600"/>
            <a:ext cx="69342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transition spd="slow" advClick="0" advTm="700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733550" y="5486400"/>
            <a:ext cx="79248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906" y="4572000"/>
            <a:ext cx="9906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906" y="4663440"/>
            <a:ext cx="158496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674114" y="4654296"/>
            <a:ext cx="8231886"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733550" y="4648200"/>
            <a:ext cx="79248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568450" y="0"/>
            <a:ext cx="108966"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769100" y="6248402"/>
            <a:ext cx="2889250" cy="365125"/>
          </a:xfrm>
        </p:spPr>
        <p:txBody>
          <a:bodyPr rtlCol="0"/>
          <a:lstStyle/>
          <a:p>
            <a:fld id="{0B920117-F34C-4378-82F8-80907652C94C}" type="datetime1">
              <a:rPr lang="en-US" smtClean="0"/>
              <a:pPr/>
              <a:t>8/7/2019</a:t>
            </a:fld>
            <a:endParaRPr lang="en-US"/>
          </a:p>
        </p:txBody>
      </p:sp>
      <p:sp>
        <p:nvSpPr>
          <p:cNvPr id="13" name="Slide Number Placeholder 12"/>
          <p:cNvSpPr>
            <a:spLocks noGrp="1"/>
          </p:cNvSpPr>
          <p:nvPr>
            <p:ph type="sldNum" sz="quarter" idx="11"/>
          </p:nvPr>
        </p:nvSpPr>
        <p:spPr>
          <a:xfrm>
            <a:off x="0" y="4667249"/>
            <a:ext cx="1568450" cy="663578"/>
          </a:xfrm>
        </p:spPr>
        <p:txBody>
          <a:bodyPr rtlCol="0"/>
          <a:lstStyle>
            <a:lvl1pPr>
              <a:defRPr sz="2800"/>
            </a:lvl1pPr>
          </a:lstStyle>
          <a:p>
            <a:fld id="{67C075B1-8DA9-4E9E-B9F1-C28E95D32A47}" type="slidenum">
              <a:rPr lang="en-US" smtClean="0"/>
              <a:pPr/>
              <a:t>‹#›</a:t>
            </a:fld>
            <a:endParaRPr lang="en-US"/>
          </a:p>
        </p:txBody>
      </p:sp>
      <p:sp>
        <p:nvSpPr>
          <p:cNvPr id="14" name="Footer Placeholder 13"/>
          <p:cNvSpPr>
            <a:spLocks noGrp="1"/>
          </p:cNvSpPr>
          <p:nvPr>
            <p:ph type="ftr" sz="quarter" idx="12"/>
          </p:nvPr>
        </p:nvSpPr>
        <p:spPr>
          <a:xfrm>
            <a:off x="1733550" y="6248208"/>
            <a:ext cx="4953000" cy="365125"/>
          </a:xfrm>
        </p:spPr>
        <p:txBody>
          <a:bodyPr rtlCol="0"/>
          <a:lstStyle/>
          <a:p>
            <a:endParaRPr lang="en-US"/>
          </a:p>
        </p:txBody>
      </p:sp>
      <p:sp>
        <p:nvSpPr>
          <p:cNvPr id="3" name="Picture Placeholder 2"/>
          <p:cNvSpPr>
            <a:spLocks noGrp="1"/>
          </p:cNvSpPr>
          <p:nvPr>
            <p:ph type="pic" idx="1"/>
          </p:nvPr>
        </p:nvSpPr>
        <p:spPr>
          <a:xfrm>
            <a:off x="1690624" y="0"/>
            <a:ext cx="8215376"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transition spd="slow" advClick="0" advTm="700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0F4F7A4-08F9-4A31-A933-F4B3A016944D}" type="datetime1">
              <a:rPr lang="en-US" smtClean="0"/>
              <a:pPr/>
              <a:t>8/7/2019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C075B1-8DA9-4E9E-B9F1-C28E95D32A47}" type="slidenum">
              <a:rPr lang="en-US" smtClean="0"/>
              <a:pPr/>
              <a:t>‹#›</a:t>
            </a:fld>
            <a:endParaRPr lang="en-US"/>
          </a:p>
        </p:txBody>
      </p:sp>
    </p:spTree>
  </p:cSld>
  <p:clrMapOvr>
    <a:masterClrMapping/>
  </p:clrMapOvr>
  <p:transition spd="slow" advClick="0" advTm="700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9300" y="609602"/>
            <a:ext cx="222885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95300" y="609600"/>
            <a:ext cx="602615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7099300" y="6248404"/>
            <a:ext cx="2393950" cy="365125"/>
          </a:xfrm>
        </p:spPr>
        <p:txBody>
          <a:bodyPr/>
          <a:lstStyle/>
          <a:p>
            <a:fld id="{95ABE53D-6502-4404-9B41-AD06DCFEB4AA}" type="datetime1">
              <a:rPr lang="en-US" smtClean="0"/>
              <a:pPr/>
              <a:t>8/7/2019</a:t>
            </a:fld>
            <a:endParaRPr lang="en-US"/>
          </a:p>
        </p:txBody>
      </p:sp>
      <p:sp>
        <p:nvSpPr>
          <p:cNvPr id="5" name="Footer Placeholder 4"/>
          <p:cNvSpPr>
            <a:spLocks noGrp="1"/>
          </p:cNvSpPr>
          <p:nvPr>
            <p:ph type="ftr" sz="quarter" idx="11"/>
          </p:nvPr>
        </p:nvSpPr>
        <p:spPr>
          <a:xfrm>
            <a:off x="495303" y="6248209"/>
            <a:ext cx="6037940" cy="365125"/>
          </a:xfrm>
        </p:spPr>
        <p:txBody>
          <a:bodyPr/>
          <a:lstStyle/>
          <a:p>
            <a:endParaRPr lang="en-US"/>
          </a:p>
        </p:txBody>
      </p:sp>
      <p:sp>
        <p:nvSpPr>
          <p:cNvPr id="7" name="Rectangle 6"/>
          <p:cNvSpPr/>
          <p:nvPr/>
        </p:nvSpPr>
        <p:spPr bwMode="white">
          <a:xfrm>
            <a:off x="6604345" y="0"/>
            <a:ext cx="34671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653875" y="609600"/>
            <a:ext cx="24765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653875" y="0"/>
            <a:ext cx="24765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6511000" y="134277"/>
            <a:ext cx="533400" cy="264849"/>
          </a:xfrm>
        </p:spPr>
        <p:txBody>
          <a:bodyPr/>
          <a:lstStyle/>
          <a:p>
            <a:fld id="{67C075B1-8DA9-4E9E-B9F1-C28E95D32A4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advClick="0" advTm="700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60400" y="228600"/>
            <a:ext cx="883285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63702" y="1600200"/>
            <a:ext cx="883285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604000" y="6248402"/>
            <a:ext cx="2889250" cy="365125"/>
          </a:xfrm>
          <a:prstGeom prst="rect">
            <a:avLst/>
          </a:prstGeom>
        </p:spPr>
        <p:txBody>
          <a:bodyPr vert="horz" anchor="ctr" anchorCtr="0"/>
          <a:lstStyle>
            <a:lvl1pPr algn="l" eaLnBrk="1" latinLnBrk="0" hangingPunct="1">
              <a:defRPr kumimoji="0" sz="1400">
                <a:solidFill>
                  <a:schemeClr val="tx2"/>
                </a:solidFill>
              </a:defRPr>
            </a:lvl1pPr>
          </a:lstStyle>
          <a:p>
            <a:fld id="{11EA5A7F-CCA9-4B5D-A8FD-04C219D8F654}" type="datetime1">
              <a:rPr lang="en-US" smtClean="0"/>
              <a:pPr/>
              <a:t>8/7/2019</a:t>
            </a:fld>
            <a:endParaRPr lang="en-US"/>
          </a:p>
        </p:txBody>
      </p:sp>
      <p:sp>
        <p:nvSpPr>
          <p:cNvPr id="3" name="Footer Placeholder 2"/>
          <p:cNvSpPr>
            <a:spLocks noGrp="1"/>
          </p:cNvSpPr>
          <p:nvPr>
            <p:ph type="ftr" sz="quarter" idx="3"/>
          </p:nvPr>
        </p:nvSpPr>
        <p:spPr>
          <a:xfrm>
            <a:off x="660401" y="6248208"/>
            <a:ext cx="5872840"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906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7785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39762" y="1280160"/>
            <a:ext cx="9266238"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7785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7C075B1-8DA9-4E9E-B9F1-C28E95D32A4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spd="slow" advClick="0" advTm="7000">
    <p:wipe/>
  </p:transition>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slide" Target="slide9.xml"/><Relationship Id="rId3" Type="http://schemas.openxmlformats.org/officeDocument/2006/relationships/slideLayout" Target="../slideLayouts/slideLayout2.xml"/><Relationship Id="rId7" Type="http://schemas.openxmlformats.org/officeDocument/2006/relationships/image" Target="../media/image3.png"/><Relationship Id="rId12" Type="http://schemas.openxmlformats.org/officeDocument/2006/relationships/slide" Target="slide7.xml"/><Relationship Id="rId17" Type="http://schemas.openxmlformats.org/officeDocument/2006/relationships/image" Target="../media/image4.png"/><Relationship Id="rId2" Type="http://schemas.openxmlformats.org/officeDocument/2006/relationships/audio" Target="../media/media1.MP3"/><Relationship Id="rId16" Type="http://schemas.openxmlformats.org/officeDocument/2006/relationships/slide" Target="slide15.xml"/><Relationship Id="rId1" Type="http://schemas.microsoft.com/office/2007/relationships/media" Target="../media/media1.MP3"/><Relationship Id="rId6" Type="http://schemas.openxmlformats.org/officeDocument/2006/relationships/hyperlink" Target="http://www.antechconsultants.com/" TargetMode="External"/><Relationship Id="rId11" Type="http://schemas.openxmlformats.org/officeDocument/2006/relationships/slide" Target="slide6.xml"/><Relationship Id="rId5" Type="http://schemas.openxmlformats.org/officeDocument/2006/relationships/hyperlink" Target="file:///D:\Program%20Files\Outlook%20Express\msimn.exe" TargetMode="External"/><Relationship Id="rId15" Type="http://schemas.openxmlformats.org/officeDocument/2006/relationships/slide" Target="slide12.xml"/><Relationship Id="rId10" Type="http://schemas.openxmlformats.org/officeDocument/2006/relationships/slide" Target="slide4.xml"/><Relationship Id="rId4" Type="http://schemas.openxmlformats.org/officeDocument/2006/relationships/notesSlide" Target="../notesSlides/notesSlide1.xml"/><Relationship Id="rId9" Type="http://schemas.openxmlformats.org/officeDocument/2006/relationships/slide" Target="slide3.xml"/><Relationship Id="rId14" Type="http://schemas.openxmlformats.org/officeDocument/2006/relationships/slide" Target="slide11.xml"/></Relationships>
</file>

<file path=ppt/slides/_rels/slide2.xml.rels><?xml version="1.0" encoding="UTF-8" standalone="yes"?>
<Relationships xmlns="http://schemas.openxmlformats.org/package/2006/relationships"><Relationship Id="rId3" Type="http://schemas.openxmlformats.org/officeDocument/2006/relationships/hyperlink" Target="file:///D:\Program%20Files\Outlook%20Express\msimn.exe"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www.antechconsultants.com/" TargetMode="External"/></Relationships>
</file>

<file path=ppt/slides/_rels/slide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22.jpeg"/><Relationship Id="rId3" Type="http://schemas.openxmlformats.org/officeDocument/2006/relationships/image" Target="../media/image12.jpeg"/><Relationship Id="rId7" Type="http://schemas.openxmlformats.org/officeDocument/2006/relationships/image" Target="../media/image16.jpeg"/><Relationship Id="rId12"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14.jpeg"/><Relationship Id="rId15" Type="http://schemas.openxmlformats.org/officeDocument/2006/relationships/image" Target="../media/image23.jpeg"/><Relationship Id="rId10" Type="http://schemas.openxmlformats.org/officeDocument/2006/relationships/image" Target="../media/image19.png"/><Relationship Id="rId4" Type="http://schemas.openxmlformats.org/officeDocument/2006/relationships/image" Target="../media/image13.jpeg"/><Relationship Id="rId9" Type="http://schemas.openxmlformats.org/officeDocument/2006/relationships/image" Target="../media/image18.jpeg"/><Relationship Id="rId14" Type="http://schemas.openxmlformats.org/officeDocument/2006/relationships/image" Target="../media/image3.png"/></Relationships>
</file>

<file path=ppt/slides/_rels/slide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png"/><Relationship Id="rId5" Type="http://schemas.openxmlformats.org/officeDocument/2006/relationships/image" Target="../media/image2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png"/></Relationships>
</file>

<file path=ppt/slides/_rels/slide9.xml.rels><?xml version="1.0" encoding="UTF-8" standalone="yes"?>
<Relationships xmlns="http://schemas.openxmlformats.org/package/2006/relationships"><Relationship Id="rId13" Type="http://schemas.openxmlformats.org/officeDocument/2006/relationships/image" Target="../media/image42.jpeg"/><Relationship Id="rId18" Type="http://schemas.openxmlformats.org/officeDocument/2006/relationships/image" Target="../media/image47.jpeg"/><Relationship Id="rId26" Type="http://schemas.openxmlformats.org/officeDocument/2006/relationships/image" Target="../media/image55.gif"/><Relationship Id="rId39" Type="http://schemas.openxmlformats.org/officeDocument/2006/relationships/image" Target="../media/image68.jpeg"/><Relationship Id="rId21" Type="http://schemas.openxmlformats.org/officeDocument/2006/relationships/image" Target="../media/image50.jpeg"/><Relationship Id="rId34" Type="http://schemas.openxmlformats.org/officeDocument/2006/relationships/image" Target="../media/image63.jpeg"/><Relationship Id="rId42" Type="http://schemas.openxmlformats.org/officeDocument/2006/relationships/image" Target="../media/image71.jpeg"/><Relationship Id="rId47" Type="http://schemas.openxmlformats.org/officeDocument/2006/relationships/image" Target="../media/image76.jpeg"/><Relationship Id="rId50" Type="http://schemas.openxmlformats.org/officeDocument/2006/relationships/image" Target="../media/image79.jpeg"/><Relationship Id="rId55" Type="http://schemas.openxmlformats.org/officeDocument/2006/relationships/image" Target="../media/image84.jpeg"/><Relationship Id="rId63" Type="http://schemas.openxmlformats.org/officeDocument/2006/relationships/image" Target="../media/image92.gif"/><Relationship Id="rId68" Type="http://schemas.openxmlformats.org/officeDocument/2006/relationships/image" Target="../media/image97.jpg"/><Relationship Id="rId7" Type="http://schemas.openxmlformats.org/officeDocument/2006/relationships/image" Target="../media/image36.jpeg"/><Relationship Id="rId2" Type="http://schemas.openxmlformats.org/officeDocument/2006/relationships/image" Target="../media/image3.png"/><Relationship Id="rId16" Type="http://schemas.openxmlformats.org/officeDocument/2006/relationships/image" Target="../media/image45.jpeg"/><Relationship Id="rId29" Type="http://schemas.openxmlformats.org/officeDocument/2006/relationships/image" Target="../media/image58.jpe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image" Target="../media/image40.jpeg"/><Relationship Id="rId24" Type="http://schemas.openxmlformats.org/officeDocument/2006/relationships/image" Target="../media/image53.jpeg"/><Relationship Id="rId32" Type="http://schemas.openxmlformats.org/officeDocument/2006/relationships/image" Target="../media/image61.jpeg"/><Relationship Id="rId37" Type="http://schemas.openxmlformats.org/officeDocument/2006/relationships/image" Target="../media/image66.jpeg"/><Relationship Id="rId40" Type="http://schemas.openxmlformats.org/officeDocument/2006/relationships/image" Target="../media/image69.jpeg"/><Relationship Id="rId45" Type="http://schemas.openxmlformats.org/officeDocument/2006/relationships/image" Target="../media/image74.jpeg"/><Relationship Id="rId53" Type="http://schemas.openxmlformats.org/officeDocument/2006/relationships/image" Target="../media/image82.jpeg"/><Relationship Id="rId58" Type="http://schemas.openxmlformats.org/officeDocument/2006/relationships/image" Target="../media/image87.png"/><Relationship Id="rId66" Type="http://schemas.openxmlformats.org/officeDocument/2006/relationships/image" Target="../media/image95.jpg"/><Relationship Id="rId5" Type="http://schemas.openxmlformats.org/officeDocument/2006/relationships/image" Target="../media/image34.png"/><Relationship Id="rId15" Type="http://schemas.openxmlformats.org/officeDocument/2006/relationships/image" Target="../media/image44.jpeg"/><Relationship Id="rId23" Type="http://schemas.openxmlformats.org/officeDocument/2006/relationships/image" Target="../media/image52.jpeg"/><Relationship Id="rId28" Type="http://schemas.openxmlformats.org/officeDocument/2006/relationships/image" Target="../media/image57.png"/><Relationship Id="rId36" Type="http://schemas.openxmlformats.org/officeDocument/2006/relationships/image" Target="../media/image65.jpeg"/><Relationship Id="rId49" Type="http://schemas.openxmlformats.org/officeDocument/2006/relationships/image" Target="../media/image78.jpeg"/><Relationship Id="rId57" Type="http://schemas.openxmlformats.org/officeDocument/2006/relationships/image" Target="../media/image86.png"/><Relationship Id="rId61" Type="http://schemas.openxmlformats.org/officeDocument/2006/relationships/image" Target="../media/image90.jpg"/><Relationship Id="rId10" Type="http://schemas.openxmlformats.org/officeDocument/2006/relationships/image" Target="../media/image39.jpeg"/><Relationship Id="rId19" Type="http://schemas.openxmlformats.org/officeDocument/2006/relationships/image" Target="../media/image48.jpeg"/><Relationship Id="rId31" Type="http://schemas.openxmlformats.org/officeDocument/2006/relationships/image" Target="../media/image60.png"/><Relationship Id="rId44" Type="http://schemas.openxmlformats.org/officeDocument/2006/relationships/image" Target="../media/image73.jpeg"/><Relationship Id="rId52" Type="http://schemas.openxmlformats.org/officeDocument/2006/relationships/image" Target="../media/image81.jpeg"/><Relationship Id="rId60" Type="http://schemas.openxmlformats.org/officeDocument/2006/relationships/image" Target="../media/image89.jpg"/><Relationship Id="rId65" Type="http://schemas.openxmlformats.org/officeDocument/2006/relationships/image" Target="../media/image94.png"/><Relationship Id="rId4" Type="http://schemas.openxmlformats.org/officeDocument/2006/relationships/image" Target="../media/image33.png"/><Relationship Id="rId9" Type="http://schemas.openxmlformats.org/officeDocument/2006/relationships/image" Target="../media/image38.jpeg"/><Relationship Id="rId14" Type="http://schemas.openxmlformats.org/officeDocument/2006/relationships/image" Target="../media/image43.jpeg"/><Relationship Id="rId22" Type="http://schemas.openxmlformats.org/officeDocument/2006/relationships/image" Target="../media/image51.jpeg"/><Relationship Id="rId27" Type="http://schemas.openxmlformats.org/officeDocument/2006/relationships/image" Target="../media/image56.jpeg"/><Relationship Id="rId30" Type="http://schemas.openxmlformats.org/officeDocument/2006/relationships/image" Target="../media/image59.jpeg"/><Relationship Id="rId35" Type="http://schemas.openxmlformats.org/officeDocument/2006/relationships/image" Target="../media/image64.jpeg"/><Relationship Id="rId43" Type="http://schemas.openxmlformats.org/officeDocument/2006/relationships/image" Target="../media/image72.gif"/><Relationship Id="rId48" Type="http://schemas.openxmlformats.org/officeDocument/2006/relationships/image" Target="../media/image77.gif"/><Relationship Id="rId56" Type="http://schemas.openxmlformats.org/officeDocument/2006/relationships/image" Target="../media/image85.jpeg"/><Relationship Id="rId64" Type="http://schemas.openxmlformats.org/officeDocument/2006/relationships/image" Target="../media/image93.jpg"/><Relationship Id="rId8" Type="http://schemas.openxmlformats.org/officeDocument/2006/relationships/image" Target="../media/image37.jpeg"/><Relationship Id="rId51" Type="http://schemas.openxmlformats.org/officeDocument/2006/relationships/image" Target="../media/image80.jpeg"/><Relationship Id="rId3" Type="http://schemas.openxmlformats.org/officeDocument/2006/relationships/image" Target="../media/image32.jpeg"/><Relationship Id="rId12" Type="http://schemas.openxmlformats.org/officeDocument/2006/relationships/image" Target="../media/image41.jpeg"/><Relationship Id="rId17" Type="http://schemas.openxmlformats.org/officeDocument/2006/relationships/image" Target="../media/image46.jpeg"/><Relationship Id="rId25" Type="http://schemas.openxmlformats.org/officeDocument/2006/relationships/image" Target="../media/image54.gif"/><Relationship Id="rId33" Type="http://schemas.openxmlformats.org/officeDocument/2006/relationships/image" Target="../media/image62.png"/><Relationship Id="rId38" Type="http://schemas.openxmlformats.org/officeDocument/2006/relationships/image" Target="../media/image67.gif"/><Relationship Id="rId46" Type="http://schemas.openxmlformats.org/officeDocument/2006/relationships/image" Target="../media/image75.jpeg"/><Relationship Id="rId59" Type="http://schemas.openxmlformats.org/officeDocument/2006/relationships/image" Target="../media/image88.png"/><Relationship Id="rId67" Type="http://schemas.openxmlformats.org/officeDocument/2006/relationships/image" Target="../media/image96.jpg"/><Relationship Id="rId20" Type="http://schemas.openxmlformats.org/officeDocument/2006/relationships/image" Target="../media/image49.jpeg"/><Relationship Id="rId41" Type="http://schemas.openxmlformats.org/officeDocument/2006/relationships/image" Target="../media/image70.jpeg"/><Relationship Id="rId54" Type="http://schemas.openxmlformats.org/officeDocument/2006/relationships/image" Target="../media/image83.png"/><Relationship Id="rId62" Type="http://schemas.openxmlformats.org/officeDocument/2006/relationships/image" Target="../media/image91.jpg"/></Relationships>
</file>

<file path=ppt/slides/_rels/slide10.xml.rels><?xml version="1.0" encoding="UTF-8" standalone="yes"?>
<Relationships xmlns="http://schemas.openxmlformats.org/package/2006/relationships"><Relationship Id="rId13" Type="http://schemas.openxmlformats.org/officeDocument/2006/relationships/image" Target="../media/image108.jpeg"/><Relationship Id="rId18" Type="http://schemas.openxmlformats.org/officeDocument/2006/relationships/image" Target="../media/image113.png"/><Relationship Id="rId26" Type="http://schemas.openxmlformats.org/officeDocument/2006/relationships/image" Target="../media/image120.png"/><Relationship Id="rId39" Type="http://schemas.openxmlformats.org/officeDocument/2006/relationships/image" Target="../media/image133.png"/><Relationship Id="rId3" Type="http://schemas.openxmlformats.org/officeDocument/2006/relationships/image" Target="../media/image98.jpeg"/><Relationship Id="rId21" Type="http://schemas.openxmlformats.org/officeDocument/2006/relationships/image" Target="../media/image115.jpeg"/><Relationship Id="rId34" Type="http://schemas.openxmlformats.org/officeDocument/2006/relationships/image" Target="../media/image128.jpeg"/><Relationship Id="rId42" Type="http://schemas.openxmlformats.org/officeDocument/2006/relationships/image" Target="../media/image136.jpeg"/><Relationship Id="rId47" Type="http://schemas.openxmlformats.org/officeDocument/2006/relationships/image" Target="../media/image141.png"/><Relationship Id="rId50" Type="http://schemas.openxmlformats.org/officeDocument/2006/relationships/image" Target="../media/image144.png"/><Relationship Id="rId7" Type="http://schemas.openxmlformats.org/officeDocument/2006/relationships/image" Target="../media/image102.jpeg"/><Relationship Id="rId12" Type="http://schemas.openxmlformats.org/officeDocument/2006/relationships/image" Target="../media/image107.jpeg"/><Relationship Id="rId17" Type="http://schemas.openxmlformats.org/officeDocument/2006/relationships/image" Target="../media/image112.jpeg"/><Relationship Id="rId25" Type="http://schemas.openxmlformats.org/officeDocument/2006/relationships/image" Target="../media/image119.jpeg"/><Relationship Id="rId33" Type="http://schemas.openxmlformats.org/officeDocument/2006/relationships/image" Target="../media/image127.jpeg"/><Relationship Id="rId38" Type="http://schemas.openxmlformats.org/officeDocument/2006/relationships/image" Target="../media/image132.jpeg"/><Relationship Id="rId46" Type="http://schemas.openxmlformats.org/officeDocument/2006/relationships/image" Target="../media/image140.jpg"/><Relationship Id="rId2" Type="http://schemas.openxmlformats.org/officeDocument/2006/relationships/image" Target="../media/image3.png"/><Relationship Id="rId16" Type="http://schemas.openxmlformats.org/officeDocument/2006/relationships/image" Target="../media/image111.jpeg"/><Relationship Id="rId20" Type="http://schemas.microsoft.com/office/2007/relationships/hdphoto" Target="../media/hdphoto1.wdp"/><Relationship Id="rId29" Type="http://schemas.openxmlformats.org/officeDocument/2006/relationships/image" Target="../media/image123.jpeg"/><Relationship Id="rId41" Type="http://schemas.openxmlformats.org/officeDocument/2006/relationships/image" Target="../media/image135.jpeg"/><Relationship Id="rId1" Type="http://schemas.openxmlformats.org/officeDocument/2006/relationships/slideLayout" Target="../slideLayouts/slideLayout2.xml"/><Relationship Id="rId6" Type="http://schemas.openxmlformats.org/officeDocument/2006/relationships/image" Target="../media/image101.jpeg"/><Relationship Id="rId11" Type="http://schemas.openxmlformats.org/officeDocument/2006/relationships/image" Target="../media/image106.jpeg"/><Relationship Id="rId24" Type="http://schemas.openxmlformats.org/officeDocument/2006/relationships/image" Target="../media/image118.jpeg"/><Relationship Id="rId32" Type="http://schemas.openxmlformats.org/officeDocument/2006/relationships/image" Target="../media/image126.jpeg"/><Relationship Id="rId37" Type="http://schemas.openxmlformats.org/officeDocument/2006/relationships/image" Target="../media/image131.jpeg"/><Relationship Id="rId40" Type="http://schemas.openxmlformats.org/officeDocument/2006/relationships/image" Target="../media/image134.png"/><Relationship Id="rId45" Type="http://schemas.openxmlformats.org/officeDocument/2006/relationships/image" Target="../media/image139.png"/><Relationship Id="rId5" Type="http://schemas.openxmlformats.org/officeDocument/2006/relationships/image" Target="../media/image100.jpeg"/><Relationship Id="rId15" Type="http://schemas.openxmlformats.org/officeDocument/2006/relationships/image" Target="../media/image110.jpeg"/><Relationship Id="rId23" Type="http://schemas.openxmlformats.org/officeDocument/2006/relationships/image" Target="../media/image117.jpeg"/><Relationship Id="rId28" Type="http://schemas.openxmlformats.org/officeDocument/2006/relationships/image" Target="../media/image122.jpeg"/><Relationship Id="rId36" Type="http://schemas.openxmlformats.org/officeDocument/2006/relationships/image" Target="../media/image130.png"/><Relationship Id="rId49" Type="http://schemas.openxmlformats.org/officeDocument/2006/relationships/image" Target="../media/image143.png"/><Relationship Id="rId10" Type="http://schemas.openxmlformats.org/officeDocument/2006/relationships/image" Target="../media/image105.jpeg"/><Relationship Id="rId19" Type="http://schemas.openxmlformats.org/officeDocument/2006/relationships/image" Target="../media/image114.png"/><Relationship Id="rId31" Type="http://schemas.openxmlformats.org/officeDocument/2006/relationships/image" Target="../media/image125.jpeg"/><Relationship Id="rId44" Type="http://schemas.openxmlformats.org/officeDocument/2006/relationships/image" Target="../media/image138.png"/><Relationship Id="rId52" Type="http://schemas.openxmlformats.org/officeDocument/2006/relationships/image" Target="../media/image146.jpg"/><Relationship Id="rId4" Type="http://schemas.openxmlformats.org/officeDocument/2006/relationships/image" Target="../media/image99.jpeg"/><Relationship Id="rId9" Type="http://schemas.openxmlformats.org/officeDocument/2006/relationships/image" Target="../media/image104.jpeg"/><Relationship Id="rId14" Type="http://schemas.openxmlformats.org/officeDocument/2006/relationships/image" Target="../media/image109.png"/><Relationship Id="rId22" Type="http://schemas.openxmlformats.org/officeDocument/2006/relationships/image" Target="../media/image116.jpeg"/><Relationship Id="rId27" Type="http://schemas.openxmlformats.org/officeDocument/2006/relationships/image" Target="../media/image121.jpeg"/><Relationship Id="rId30" Type="http://schemas.openxmlformats.org/officeDocument/2006/relationships/image" Target="../media/image124.jpeg"/><Relationship Id="rId35" Type="http://schemas.openxmlformats.org/officeDocument/2006/relationships/image" Target="../media/image129.jpeg"/><Relationship Id="rId43" Type="http://schemas.openxmlformats.org/officeDocument/2006/relationships/image" Target="../media/image137.png"/><Relationship Id="rId48" Type="http://schemas.openxmlformats.org/officeDocument/2006/relationships/image" Target="../media/image142.png"/><Relationship Id="rId8" Type="http://schemas.openxmlformats.org/officeDocument/2006/relationships/image" Target="../media/image103.jpeg"/><Relationship Id="rId51" Type="http://schemas.openxmlformats.org/officeDocument/2006/relationships/image" Target="../media/image145.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1295400" cy="639762"/>
          </a:xfrm>
        </p:spPr>
        <p:txBody>
          <a:bodyPr>
            <a:normAutofit/>
          </a:bodyPr>
          <a:lstStyle/>
          <a:p>
            <a:pPr algn="l"/>
            <a:r>
              <a:rPr lang="en-US" sz="1600" b="1" dirty="0">
                <a:solidFill>
                  <a:schemeClr val="accent1">
                    <a:lumMod val="75000"/>
                  </a:schemeClr>
                </a:solidFill>
                <a:latin typeface="Arial" pitchFamily="34" charset="0"/>
                <a:cs typeface="Arial" pitchFamily="34" charset="0"/>
              </a:rPr>
              <a:t>Since 1997</a:t>
            </a:r>
          </a:p>
        </p:txBody>
      </p:sp>
      <p:sp>
        <p:nvSpPr>
          <p:cNvPr id="12" name="Slide Number Placeholder 11"/>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a:t>
            </a:fld>
            <a:endParaRPr lang="en-US" dirty="0">
              <a:latin typeface="Arial" pitchFamily="34" charset="0"/>
              <a:cs typeface="Arial" pitchFamily="34" charset="0"/>
            </a:endParaRPr>
          </a:p>
        </p:txBody>
      </p:sp>
      <p:sp>
        <p:nvSpPr>
          <p:cNvPr id="8" name="TextBox 7"/>
          <p:cNvSpPr txBox="1"/>
          <p:nvPr/>
        </p:nvSpPr>
        <p:spPr>
          <a:xfrm>
            <a:off x="5638800" y="4953000"/>
            <a:ext cx="3886198" cy="1708160"/>
          </a:xfrm>
          <a:prstGeom prst="rect">
            <a:avLst/>
          </a:prstGeom>
          <a:noFill/>
        </p:spPr>
        <p:txBody>
          <a:bodyPr wrap="square" rtlCol="0">
            <a:spAutoFit/>
          </a:bodyPr>
          <a:lstStyle/>
          <a:p>
            <a:r>
              <a:rPr lang="en-US" sz="1200" b="1" dirty="0">
                <a:solidFill>
                  <a:schemeClr val="accent1">
                    <a:lumMod val="75000"/>
                  </a:schemeClr>
                </a:solidFill>
                <a:latin typeface="Arial" pitchFamily="34" charset="0"/>
                <a:cs typeface="Arial" pitchFamily="34" charset="0"/>
              </a:rPr>
              <a:t>Electrical consultants</a:t>
            </a:r>
            <a:endParaRPr lang="en-US" sz="1200" dirty="0">
              <a:solidFill>
                <a:schemeClr val="accent1">
                  <a:lumMod val="75000"/>
                </a:schemeClr>
              </a:solidFill>
              <a:latin typeface="Arial" pitchFamily="34" charset="0"/>
              <a:cs typeface="Arial" pitchFamily="34" charset="0"/>
            </a:endParaRPr>
          </a:p>
          <a:p>
            <a:r>
              <a:rPr lang="en-US" sz="1100" dirty="0">
                <a:latin typeface="Arial" pitchFamily="34" charset="0"/>
                <a:cs typeface="Arial" pitchFamily="34" charset="0"/>
              </a:rPr>
              <a:t>403, SATKAR, B/h. Swagat, Off C.G. Road,</a:t>
            </a:r>
          </a:p>
          <a:p>
            <a:r>
              <a:rPr lang="en-US" sz="1100" dirty="0">
                <a:latin typeface="Arial" pitchFamily="34" charset="0"/>
                <a:cs typeface="Arial" pitchFamily="34" charset="0"/>
              </a:rPr>
              <a:t>Navrangpura, Ahmedabad: 380 009</a:t>
            </a:r>
          </a:p>
          <a:p>
            <a:r>
              <a:rPr lang="en-US" sz="1100" dirty="0">
                <a:latin typeface="Arial" pitchFamily="34" charset="0"/>
                <a:cs typeface="Arial" pitchFamily="34" charset="0"/>
              </a:rPr>
              <a:t>Tele Fax : 2656 1881, 4893 4849</a:t>
            </a:r>
          </a:p>
          <a:p>
            <a:r>
              <a:rPr lang="en-US" sz="1100" dirty="0">
                <a:latin typeface="Arial" pitchFamily="34" charset="0"/>
                <a:cs typeface="Arial" pitchFamily="34" charset="0"/>
              </a:rPr>
              <a:t>Cell: +91-98255 99021</a:t>
            </a:r>
          </a:p>
          <a:p>
            <a:r>
              <a:rPr lang="en-US" sz="1100" dirty="0">
                <a:latin typeface="Arial" pitchFamily="34" charset="0"/>
                <a:cs typeface="Arial" pitchFamily="34" charset="0"/>
              </a:rPr>
              <a:t>Personal E-mail: </a:t>
            </a:r>
            <a:r>
              <a:rPr lang="en-US" sz="1100" u="sng" dirty="0">
                <a:solidFill>
                  <a:schemeClr val="accent1">
                    <a:lumMod val="50000"/>
                  </a:schemeClr>
                </a:solidFill>
                <a:latin typeface="Arial" pitchFamily="34" charset="0"/>
                <a:cs typeface="Arial" pitchFamily="34" charset="0"/>
                <a:hlinkClick r:id="rId5" action="ppaction://program"/>
              </a:rPr>
              <a:t>nandish@antechconsultants.com</a:t>
            </a:r>
            <a:endParaRPr lang="en-US" sz="1100" dirty="0">
              <a:solidFill>
                <a:schemeClr val="accent1">
                  <a:lumMod val="50000"/>
                </a:schemeClr>
              </a:solidFill>
              <a:latin typeface="Arial" pitchFamily="34" charset="0"/>
              <a:cs typeface="Arial" pitchFamily="34" charset="0"/>
            </a:endParaRPr>
          </a:p>
          <a:p>
            <a:r>
              <a:rPr lang="en-US" sz="1100" dirty="0">
                <a:latin typeface="Arial" pitchFamily="34" charset="0"/>
                <a:cs typeface="Arial" pitchFamily="34" charset="0"/>
              </a:rPr>
              <a:t>Office E-mail: </a:t>
            </a:r>
            <a:r>
              <a:rPr lang="en-US" sz="1100" u="sng" dirty="0">
                <a:latin typeface="Arial" pitchFamily="34" charset="0"/>
                <a:cs typeface="Arial" pitchFamily="34" charset="0"/>
                <a:hlinkClick r:id="rId5" action="ppaction://program"/>
              </a:rPr>
              <a:t>antech@antechconsultants.com</a:t>
            </a:r>
            <a:endParaRPr lang="en-US" sz="1100" dirty="0">
              <a:latin typeface="Arial" pitchFamily="34" charset="0"/>
              <a:cs typeface="Arial" pitchFamily="34" charset="0"/>
            </a:endParaRPr>
          </a:p>
          <a:p>
            <a:r>
              <a:rPr lang="en-US" sz="1100" dirty="0">
                <a:latin typeface="Arial" pitchFamily="34" charset="0"/>
                <a:cs typeface="Arial" pitchFamily="34" charset="0"/>
              </a:rPr>
              <a:t>Web Site: </a:t>
            </a:r>
            <a:r>
              <a:rPr lang="en-US" sz="1100" u="sng" dirty="0">
                <a:latin typeface="Arial" pitchFamily="34" charset="0"/>
                <a:cs typeface="Arial" pitchFamily="34" charset="0"/>
                <a:hlinkClick r:id="rId6"/>
              </a:rPr>
              <a:t>www.antechconsultants.com</a:t>
            </a:r>
            <a:endParaRPr lang="en-US" sz="1100" dirty="0">
              <a:latin typeface="Arial" pitchFamily="34" charset="0"/>
              <a:cs typeface="Arial" pitchFamily="34" charset="0"/>
            </a:endParaRPr>
          </a:p>
          <a:p>
            <a:endParaRPr lang="en-US" sz="1600" dirty="0">
              <a:latin typeface="Arial" pitchFamily="34" charset="0"/>
              <a:cs typeface="Arial" pitchFamily="34" charset="0"/>
            </a:endParaRPr>
          </a:p>
        </p:txBody>
      </p:sp>
      <p:pic>
        <p:nvPicPr>
          <p:cNvPr id="11" name="Picture 10" descr="ACE.bmp"/>
          <p:cNvPicPr>
            <a:picLocks noChangeAspect="1"/>
          </p:cNvPicPr>
          <p:nvPr/>
        </p:nvPicPr>
        <p:blipFill>
          <a:blip r:embed="rId7" cstate="print"/>
          <a:stretch>
            <a:fillRect/>
          </a:stretch>
        </p:blipFill>
        <p:spPr>
          <a:xfrm>
            <a:off x="685800" y="152400"/>
            <a:ext cx="1079044" cy="525806"/>
          </a:xfrm>
          <a:prstGeom prst="rect">
            <a:avLst/>
          </a:prstGeom>
        </p:spPr>
      </p:pic>
      <p:pic>
        <p:nvPicPr>
          <p:cNvPr id="17" name="Picture 16" descr="ACE.bmp"/>
          <p:cNvPicPr>
            <a:picLocks noChangeAspect="1"/>
          </p:cNvPicPr>
          <p:nvPr/>
        </p:nvPicPr>
        <p:blipFill>
          <a:blip r:embed="rId7" cstate="print"/>
          <a:stretch>
            <a:fillRect/>
          </a:stretch>
        </p:blipFill>
        <p:spPr>
          <a:xfrm>
            <a:off x="5715000" y="4495800"/>
            <a:ext cx="980949" cy="478005"/>
          </a:xfrm>
          <a:prstGeom prst="rect">
            <a:avLst/>
          </a:prstGeom>
        </p:spPr>
      </p:pic>
      <p:sp>
        <p:nvSpPr>
          <p:cNvPr id="20" name="Title 1"/>
          <p:cNvSpPr txBox="1">
            <a:spLocks/>
          </p:cNvSpPr>
          <p:nvPr/>
        </p:nvSpPr>
        <p:spPr>
          <a:xfrm>
            <a:off x="5638800" y="2789238"/>
            <a:ext cx="3429000" cy="639762"/>
          </a:xfrm>
          <a:prstGeom prst="rect">
            <a:avLst/>
          </a:prstGeom>
        </p:spPr>
        <p:txBody>
          <a:bodyPr vert="horz" anchor="ctr">
            <a:normAutofit fontScale="75000" lnSpcReduction="20000"/>
            <a:scene3d>
              <a:camera prst="orthographicFront"/>
              <a:lightRig rig="soft" dir="t">
                <a:rot lat="0" lon="0" rev="16800000"/>
              </a:lightRig>
            </a:scene3d>
            <a:sp3d prstMaterial="softEdge">
              <a:bevelT w="38100" h="38100"/>
            </a:sp3d>
          </a:bodyPr>
          <a:lstStyle/>
          <a:p>
            <a:pPr marL="0" marR="0" lvl="0" indent="0" defTabSz="914400" rtl="0" eaLnBrk="1" fontAlgn="auto" latinLnBrk="0" hangingPunct="1">
              <a:lnSpc>
                <a:spcPct val="100000"/>
              </a:lnSpc>
              <a:spcBef>
                <a:spcPct val="0"/>
              </a:spcBef>
              <a:spcAft>
                <a:spcPts val="0"/>
              </a:spcAft>
              <a:buClrTx/>
              <a:buSzTx/>
              <a:buFontTx/>
              <a:buNone/>
              <a:tabLst/>
              <a:defRPr/>
            </a:pPr>
            <a:r>
              <a:rPr lang="en-US" sz="41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ea typeface="+mj-ea"/>
                <a:cs typeface="Arial" pitchFamily="34" charset="0"/>
              </a:rPr>
              <a:t>Company Profile</a:t>
            </a:r>
            <a:endParaRPr kumimoji="0" lang="en-US" sz="4100" b="1" i="0" u="none" strike="noStrike" kern="1200" cap="none" spc="0" normalizeH="0" baseline="0" noProof="0" dirty="0">
              <a:ln w="6350">
                <a:noFill/>
              </a:ln>
              <a:solidFill>
                <a:schemeClr val="accent1">
                  <a:lumMod val="75000"/>
                </a:schemeClr>
              </a:solidFill>
              <a:effectLst>
                <a:outerShdw blurRad="114300" dist="101600" dir="2700000" algn="tl" rotWithShape="0">
                  <a:srgbClr val="000000">
                    <a:alpha val="40000"/>
                  </a:srgbClr>
                </a:outerShdw>
              </a:effectLst>
              <a:uLnTx/>
              <a:uFillTx/>
              <a:latin typeface="Arial" pitchFamily="34" charset="0"/>
              <a:ea typeface="+mj-ea"/>
              <a:cs typeface="Arial" pitchFamily="34" charset="0"/>
            </a:endParaRPr>
          </a:p>
        </p:txBody>
      </p:sp>
      <p:sp>
        <p:nvSpPr>
          <p:cNvPr id="13" name="Rectangle 12"/>
          <p:cNvSpPr/>
          <p:nvPr/>
        </p:nvSpPr>
        <p:spPr>
          <a:xfrm>
            <a:off x="1131841" y="1734905"/>
            <a:ext cx="3009900" cy="307777"/>
          </a:xfrm>
          <a:prstGeom prst="rect">
            <a:avLst/>
          </a:prstGeom>
          <a:solidFill>
            <a:schemeClr val="accent2">
              <a:lumMod val="20000"/>
              <a:lumOff val="80000"/>
            </a:schemeClr>
          </a:solidFill>
          <a:ln w="9525" cap="rnd"/>
          <a:effectLst>
            <a:glow rad="101600">
              <a:schemeClr val="bg1">
                <a:lumMod val="75000"/>
                <a:alpha val="60000"/>
              </a:schemeClr>
            </a:glow>
            <a:outerShdw blurRad="38100" dist="381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8" action="ppaction://hlinksldjump"/>
              </a:rPr>
              <a:t>Our Value System</a:t>
            </a:r>
            <a:endParaRPr lang="en-US" sz="1400" dirty="0">
              <a:solidFill>
                <a:schemeClr val="accent1">
                  <a:lumMod val="75000"/>
                </a:schemeClr>
              </a:solidFill>
              <a:latin typeface="Arial" pitchFamily="34" charset="0"/>
              <a:cs typeface="Arial" pitchFamily="34" charset="0"/>
            </a:endParaRPr>
          </a:p>
        </p:txBody>
      </p:sp>
      <p:sp>
        <p:nvSpPr>
          <p:cNvPr id="15" name="Title 1"/>
          <p:cNvSpPr txBox="1">
            <a:spLocks/>
          </p:cNvSpPr>
          <p:nvPr/>
        </p:nvSpPr>
        <p:spPr>
          <a:xfrm>
            <a:off x="3276600" y="228600"/>
            <a:ext cx="6400800" cy="639762"/>
          </a:xfrm>
          <a:prstGeom prst="rect">
            <a:avLst/>
          </a:prstGeom>
        </p:spPr>
        <p:txBody>
          <a:bodyPr vert="horz" anchor="ct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err="1">
                <a:solidFill>
                  <a:schemeClr val="accent1">
                    <a:lumMod val="75000"/>
                  </a:schemeClr>
                </a:solidFill>
                <a:latin typeface="Arial" pitchFamily="34" charset="0"/>
                <a:ea typeface="+mj-ea"/>
                <a:cs typeface="Arial" pitchFamily="34" charset="0"/>
              </a:rPr>
              <a:t>Antech</a:t>
            </a:r>
            <a:r>
              <a:rPr lang="en-US" sz="2400" b="1" dirty="0">
                <a:solidFill>
                  <a:schemeClr val="accent1">
                    <a:lumMod val="75000"/>
                  </a:schemeClr>
                </a:solidFill>
                <a:latin typeface="Arial" pitchFamily="34" charset="0"/>
                <a:ea typeface="+mj-ea"/>
                <a:cs typeface="Arial" pitchFamily="34" charset="0"/>
              </a:rPr>
              <a:t> Consultants &amp; Engineers</a:t>
            </a:r>
            <a:endParaRPr kumimoji="0" lang="en-US" sz="24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endParaRPr>
          </a:p>
        </p:txBody>
      </p:sp>
      <p:sp>
        <p:nvSpPr>
          <p:cNvPr id="16" name="Title 1"/>
          <p:cNvSpPr txBox="1">
            <a:spLocks/>
          </p:cNvSpPr>
          <p:nvPr/>
        </p:nvSpPr>
        <p:spPr>
          <a:xfrm>
            <a:off x="5943600" y="609600"/>
            <a:ext cx="3657600" cy="639762"/>
          </a:xfrm>
          <a:prstGeom prst="rect">
            <a:avLst/>
          </a:prstGeom>
        </p:spPr>
        <p:txBody>
          <a:bodyPr vert="horz" anchor="ct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1800" b="1" dirty="0">
                <a:solidFill>
                  <a:schemeClr val="accent1">
                    <a:lumMod val="75000"/>
                  </a:schemeClr>
                </a:solidFill>
                <a:latin typeface="Arial" pitchFamily="34" charset="0"/>
                <a:ea typeface="+mj-ea"/>
                <a:cs typeface="Arial" pitchFamily="34" charset="0"/>
              </a:rPr>
              <a:t>Electrical Consultants</a:t>
            </a:r>
            <a:endParaRPr kumimoji="0" lang="en-US" sz="18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endParaRPr>
          </a:p>
        </p:txBody>
      </p:sp>
      <p:sp>
        <p:nvSpPr>
          <p:cNvPr id="18" name="Rectangle 17"/>
          <p:cNvSpPr/>
          <p:nvPr/>
        </p:nvSpPr>
        <p:spPr>
          <a:xfrm>
            <a:off x="1123991" y="2224604"/>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9" action="ppaction://hlinksldjump"/>
              </a:rPr>
              <a:t>About The Proprietor</a:t>
            </a:r>
            <a:endParaRPr lang="en-US" sz="1400" dirty="0">
              <a:solidFill>
                <a:schemeClr val="accent1">
                  <a:lumMod val="75000"/>
                </a:schemeClr>
              </a:solidFill>
              <a:latin typeface="Arial" pitchFamily="34" charset="0"/>
              <a:cs typeface="Arial" pitchFamily="34" charset="0"/>
            </a:endParaRPr>
          </a:p>
        </p:txBody>
      </p:sp>
      <p:sp>
        <p:nvSpPr>
          <p:cNvPr id="19" name="Rectangle 18"/>
          <p:cNvSpPr/>
          <p:nvPr/>
        </p:nvSpPr>
        <p:spPr>
          <a:xfrm>
            <a:off x="1123991" y="3121223"/>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0" action="ppaction://hlinksldjump"/>
              </a:rPr>
              <a:t>Features</a:t>
            </a:r>
            <a:endParaRPr lang="en-US" sz="1400" dirty="0">
              <a:solidFill>
                <a:schemeClr val="accent1">
                  <a:lumMod val="75000"/>
                </a:schemeClr>
              </a:solidFill>
              <a:latin typeface="Arial" pitchFamily="34" charset="0"/>
              <a:cs typeface="Arial" pitchFamily="34" charset="0"/>
            </a:endParaRPr>
          </a:p>
        </p:txBody>
      </p:sp>
      <p:sp>
        <p:nvSpPr>
          <p:cNvPr id="21" name="Rectangle 20"/>
          <p:cNvSpPr/>
          <p:nvPr/>
        </p:nvSpPr>
        <p:spPr>
          <a:xfrm>
            <a:off x="1123991" y="3565206"/>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1" action="ppaction://hlinksldjump"/>
              </a:rPr>
              <a:t>Engineering Services</a:t>
            </a:r>
            <a:endParaRPr lang="en-US" sz="1400" dirty="0">
              <a:solidFill>
                <a:schemeClr val="accent1">
                  <a:lumMod val="75000"/>
                </a:schemeClr>
              </a:solidFill>
              <a:latin typeface="Arial" pitchFamily="34" charset="0"/>
              <a:cs typeface="Arial" pitchFamily="34" charset="0"/>
            </a:endParaRPr>
          </a:p>
        </p:txBody>
      </p:sp>
      <p:sp>
        <p:nvSpPr>
          <p:cNvPr id="22" name="Rectangle 21"/>
          <p:cNvSpPr/>
          <p:nvPr/>
        </p:nvSpPr>
        <p:spPr>
          <a:xfrm>
            <a:off x="1123991" y="4033541"/>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2" action="ppaction://hlinksldjump"/>
              </a:rPr>
              <a:t>Prestigious Projects</a:t>
            </a:r>
            <a:endParaRPr lang="en-US" sz="1400" dirty="0">
              <a:solidFill>
                <a:schemeClr val="accent1">
                  <a:lumMod val="75000"/>
                </a:schemeClr>
              </a:solidFill>
              <a:latin typeface="Arial" pitchFamily="34" charset="0"/>
              <a:cs typeface="Arial" pitchFamily="34" charset="0"/>
            </a:endParaRPr>
          </a:p>
        </p:txBody>
      </p:sp>
      <p:sp>
        <p:nvSpPr>
          <p:cNvPr id="23" name="Rectangle 22"/>
          <p:cNvSpPr/>
          <p:nvPr/>
        </p:nvSpPr>
        <p:spPr>
          <a:xfrm>
            <a:off x="1131841" y="4501876"/>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3" action="ppaction://hlinksldjump"/>
              </a:rPr>
              <a:t>Prestigious Clients</a:t>
            </a:r>
            <a:endParaRPr lang="en-US" sz="1400" dirty="0">
              <a:solidFill>
                <a:schemeClr val="accent1">
                  <a:lumMod val="75000"/>
                </a:schemeClr>
              </a:solidFill>
              <a:latin typeface="Arial" pitchFamily="34" charset="0"/>
              <a:cs typeface="Arial" pitchFamily="34" charset="0"/>
            </a:endParaRPr>
          </a:p>
        </p:txBody>
      </p:sp>
      <p:sp>
        <p:nvSpPr>
          <p:cNvPr id="24" name="Rectangle 23"/>
          <p:cNvSpPr/>
          <p:nvPr/>
        </p:nvSpPr>
        <p:spPr>
          <a:xfrm>
            <a:off x="1131841" y="4965878"/>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4" action="ppaction://hlinksldjump"/>
              </a:rPr>
              <a:t>Architects &amp; Interiors</a:t>
            </a:r>
            <a:endParaRPr lang="en-US" sz="1400" dirty="0">
              <a:solidFill>
                <a:schemeClr val="accent1">
                  <a:lumMod val="75000"/>
                </a:schemeClr>
              </a:solidFill>
              <a:latin typeface="Arial" pitchFamily="34" charset="0"/>
              <a:cs typeface="Arial" pitchFamily="34" charset="0"/>
            </a:endParaRPr>
          </a:p>
        </p:txBody>
      </p:sp>
      <p:sp>
        <p:nvSpPr>
          <p:cNvPr id="25" name="Rectangle 24"/>
          <p:cNvSpPr/>
          <p:nvPr/>
        </p:nvSpPr>
        <p:spPr>
          <a:xfrm>
            <a:off x="1111672" y="5435520"/>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5" action="ppaction://hlinksldjump"/>
              </a:rPr>
              <a:t>Current Projects</a:t>
            </a:r>
            <a:endParaRPr lang="en-US" sz="1400" dirty="0">
              <a:solidFill>
                <a:schemeClr val="accent1">
                  <a:lumMod val="75000"/>
                </a:schemeClr>
              </a:solidFill>
              <a:latin typeface="Arial" pitchFamily="34" charset="0"/>
              <a:cs typeface="Arial" pitchFamily="34" charset="0"/>
            </a:endParaRPr>
          </a:p>
        </p:txBody>
      </p:sp>
      <p:sp>
        <p:nvSpPr>
          <p:cNvPr id="26" name="Rectangle 25"/>
          <p:cNvSpPr/>
          <p:nvPr/>
        </p:nvSpPr>
        <p:spPr>
          <a:xfrm>
            <a:off x="1111672" y="5918244"/>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6" action="ppaction://hlinksldjump"/>
              </a:rPr>
              <a:t>Recently Completed Projects</a:t>
            </a:r>
            <a:endParaRPr lang="en-US" sz="1400" dirty="0">
              <a:solidFill>
                <a:schemeClr val="accent1">
                  <a:lumMod val="75000"/>
                </a:schemeClr>
              </a:solidFill>
              <a:latin typeface="Arial" pitchFamily="34" charset="0"/>
              <a:cs typeface="Arial" pitchFamily="34" charset="0"/>
            </a:endParaRPr>
          </a:p>
        </p:txBody>
      </p:sp>
      <p:pic>
        <p:nvPicPr>
          <p:cNvPr id="3" name="Track Profile.wav">
            <a:hlinkClick r:id="" action="ppaction://media"/>
            <a:extLst>
              <a:ext uri="{FF2B5EF4-FFF2-40B4-BE49-F238E27FC236}">
                <a16:creationId xmlns:a16="http://schemas.microsoft.com/office/drawing/2014/main" id="{1E979353-C4FE-471F-9262-FAC271CA633E}"/>
              </a:ext>
            </a:extLst>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220198" y="6123406"/>
            <a:ext cx="609600" cy="609600"/>
          </a:xfrm>
          <a:prstGeom prst="rect">
            <a:avLst/>
          </a:prstGeom>
        </p:spPr>
      </p:pic>
      <p:sp>
        <p:nvSpPr>
          <p:cNvPr id="27" name="Rectangle 26">
            <a:extLst>
              <a:ext uri="{FF2B5EF4-FFF2-40B4-BE49-F238E27FC236}">
                <a16:creationId xmlns:a16="http://schemas.microsoft.com/office/drawing/2014/main" id="{BE537FD3-AE52-4474-BF02-527CBACFE244}"/>
              </a:ext>
            </a:extLst>
          </p:cNvPr>
          <p:cNvSpPr/>
          <p:nvPr/>
        </p:nvSpPr>
        <p:spPr>
          <a:xfrm>
            <a:off x="1111672" y="2677240"/>
            <a:ext cx="3009900" cy="307777"/>
          </a:xfrm>
          <a:prstGeom prst="rect">
            <a:avLst/>
          </a:prstGeom>
          <a:solidFill>
            <a:schemeClr val="accent2">
              <a:lumMod val="20000"/>
              <a:lumOff val="80000"/>
            </a:schemeClr>
          </a:solidFill>
          <a:effectLst>
            <a:glow rad="101600">
              <a:schemeClr val="bg1">
                <a:lumMod val="75000"/>
                <a:alpha val="60000"/>
              </a:schemeClr>
            </a:glow>
            <a:outerShdw blurRad="38100" dist="30000" dir="5400000" rotWithShape="0">
              <a:srgbClr val="000000">
                <a:alpha val="45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en-US" sz="1400" b="1" dirty="0">
                <a:solidFill>
                  <a:schemeClr val="accent1">
                    <a:lumMod val="75000"/>
                  </a:schemeClr>
                </a:solidFill>
                <a:latin typeface="Arial" pitchFamily="34" charset="0"/>
                <a:cs typeface="Arial" pitchFamily="34" charset="0"/>
                <a:hlinkClick r:id="rId10" action="ppaction://hlinksldjump"/>
              </a:rPr>
              <a:t>Infrastructure &amp; Core Team</a:t>
            </a:r>
            <a:endParaRPr lang="en-US" sz="1400" b="1" dirty="0">
              <a:solidFill>
                <a:schemeClr val="accent1">
                  <a:lumMod val="75000"/>
                </a:schemeClr>
              </a:solidFill>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advClick="0" advTm="7000"/>
    </mc:Choice>
    <mc:Fallback xmlns="">
      <p:transition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1295400" cy="639762"/>
          </a:xfrm>
        </p:spPr>
        <p:txBody>
          <a:bodyPr>
            <a:normAutofit/>
          </a:bodyPr>
          <a:lstStyle/>
          <a:p>
            <a:pPr algn="l"/>
            <a:r>
              <a:rPr lang="en-US" sz="1600" b="1" dirty="0">
                <a:solidFill>
                  <a:schemeClr val="accent1">
                    <a:lumMod val="75000"/>
                  </a:schemeClr>
                </a:solidFill>
                <a:latin typeface="Arial" pitchFamily="34" charset="0"/>
                <a:cs typeface="Arial" pitchFamily="34" charset="0"/>
              </a:rPr>
              <a:t>Since 1997</a:t>
            </a:r>
          </a:p>
        </p:txBody>
      </p:sp>
      <p:sp>
        <p:nvSpPr>
          <p:cNvPr id="12" name="Slide Number Placeholder 11"/>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2</a:t>
            </a:fld>
            <a:endParaRPr lang="en-US" dirty="0">
              <a:latin typeface="Arial" pitchFamily="34" charset="0"/>
              <a:cs typeface="Arial" pitchFamily="34" charset="0"/>
            </a:endParaRPr>
          </a:p>
        </p:txBody>
      </p:sp>
      <p:sp>
        <p:nvSpPr>
          <p:cNvPr id="8" name="TextBox 7"/>
          <p:cNvSpPr txBox="1"/>
          <p:nvPr/>
        </p:nvSpPr>
        <p:spPr>
          <a:xfrm>
            <a:off x="5638800" y="4953000"/>
            <a:ext cx="3886198" cy="1708160"/>
          </a:xfrm>
          <a:prstGeom prst="rect">
            <a:avLst/>
          </a:prstGeom>
          <a:noFill/>
        </p:spPr>
        <p:txBody>
          <a:bodyPr wrap="square" rtlCol="0">
            <a:spAutoFit/>
          </a:bodyPr>
          <a:lstStyle/>
          <a:p>
            <a:r>
              <a:rPr lang="en-US" sz="1200" b="1" dirty="0">
                <a:solidFill>
                  <a:schemeClr val="accent1">
                    <a:lumMod val="75000"/>
                  </a:schemeClr>
                </a:solidFill>
                <a:latin typeface="Arial" pitchFamily="34" charset="0"/>
                <a:cs typeface="Arial" pitchFamily="34" charset="0"/>
              </a:rPr>
              <a:t>Electrical consultants</a:t>
            </a:r>
            <a:endParaRPr lang="en-US" sz="1200" dirty="0">
              <a:solidFill>
                <a:schemeClr val="accent1">
                  <a:lumMod val="75000"/>
                </a:schemeClr>
              </a:solidFill>
              <a:latin typeface="Arial" pitchFamily="34" charset="0"/>
              <a:cs typeface="Arial" pitchFamily="34" charset="0"/>
            </a:endParaRPr>
          </a:p>
          <a:p>
            <a:r>
              <a:rPr lang="en-US" sz="1100" dirty="0">
                <a:latin typeface="Arial" pitchFamily="34" charset="0"/>
                <a:cs typeface="Arial" pitchFamily="34" charset="0"/>
              </a:rPr>
              <a:t>403, SATKAR, B/h. Swagat, Off C.G. Road,</a:t>
            </a:r>
          </a:p>
          <a:p>
            <a:r>
              <a:rPr lang="en-US" sz="1100" dirty="0">
                <a:latin typeface="Arial" pitchFamily="34" charset="0"/>
                <a:cs typeface="Arial" pitchFamily="34" charset="0"/>
              </a:rPr>
              <a:t>Navrangpura, Ahmedabad: 380 009</a:t>
            </a:r>
          </a:p>
          <a:p>
            <a:r>
              <a:rPr lang="en-US" sz="1100" dirty="0">
                <a:latin typeface="Arial" pitchFamily="34" charset="0"/>
                <a:cs typeface="Arial" pitchFamily="34" charset="0"/>
              </a:rPr>
              <a:t>Tele Fax : 2656 1881, 4893 4849, </a:t>
            </a:r>
          </a:p>
          <a:p>
            <a:r>
              <a:rPr lang="en-US" sz="1100" dirty="0">
                <a:latin typeface="Arial" pitchFamily="34" charset="0"/>
                <a:cs typeface="Arial" pitchFamily="34" charset="0"/>
              </a:rPr>
              <a:t>Cell: +91-98255 99021</a:t>
            </a:r>
          </a:p>
          <a:p>
            <a:r>
              <a:rPr lang="en-US" sz="1100" dirty="0">
                <a:latin typeface="Arial" pitchFamily="34" charset="0"/>
                <a:cs typeface="Arial" pitchFamily="34" charset="0"/>
              </a:rPr>
              <a:t>Personal E-mail: </a:t>
            </a:r>
            <a:r>
              <a:rPr lang="en-US" sz="1100" u="sng" dirty="0">
                <a:solidFill>
                  <a:schemeClr val="accent1">
                    <a:lumMod val="50000"/>
                  </a:schemeClr>
                </a:solidFill>
                <a:latin typeface="Arial" pitchFamily="34" charset="0"/>
                <a:cs typeface="Arial" pitchFamily="34" charset="0"/>
                <a:hlinkClick r:id="rId3" action="ppaction://program"/>
              </a:rPr>
              <a:t>nandish@antechconsultants.com</a:t>
            </a:r>
            <a:endParaRPr lang="en-US" sz="1100" dirty="0">
              <a:solidFill>
                <a:schemeClr val="accent1">
                  <a:lumMod val="50000"/>
                </a:schemeClr>
              </a:solidFill>
              <a:latin typeface="Arial" pitchFamily="34" charset="0"/>
              <a:cs typeface="Arial" pitchFamily="34" charset="0"/>
            </a:endParaRPr>
          </a:p>
          <a:p>
            <a:r>
              <a:rPr lang="en-US" sz="1100" dirty="0">
                <a:latin typeface="Arial" pitchFamily="34" charset="0"/>
                <a:cs typeface="Arial" pitchFamily="34" charset="0"/>
              </a:rPr>
              <a:t>Office E-mail: </a:t>
            </a:r>
            <a:r>
              <a:rPr lang="en-US" sz="1100" u="sng" dirty="0">
                <a:latin typeface="Arial" pitchFamily="34" charset="0"/>
                <a:cs typeface="Arial" pitchFamily="34" charset="0"/>
                <a:hlinkClick r:id="rId3" action="ppaction://program"/>
              </a:rPr>
              <a:t>antech@antechconsultants.com</a:t>
            </a:r>
            <a:endParaRPr lang="en-US" sz="1100" dirty="0">
              <a:latin typeface="Arial" pitchFamily="34" charset="0"/>
              <a:cs typeface="Arial" pitchFamily="34" charset="0"/>
            </a:endParaRPr>
          </a:p>
          <a:p>
            <a:r>
              <a:rPr lang="en-US" sz="1100" dirty="0">
                <a:latin typeface="Arial" pitchFamily="34" charset="0"/>
                <a:cs typeface="Arial" pitchFamily="34" charset="0"/>
              </a:rPr>
              <a:t>Web Site: </a:t>
            </a:r>
            <a:r>
              <a:rPr lang="en-US" sz="1100" u="sng" dirty="0">
                <a:latin typeface="Arial" pitchFamily="34" charset="0"/>
                <a:cs typeface="Arial" pitchFamily="34" charset="0"/>
                <a:hlinkClick r:id="rId4"/>
              </a:rPr>
              <a:t>www.antechconsultants.com</a:t>
            </a:r>
            <a:endParaRPr lang="en-US" sz="1100" dirty="0">
              <a:latin typeface="Arial" pitchFamily="34" charset="0"/>
              <a:cs typeface="Arial" pitchFamily="34" charset="0"/>
            </a:endParaRPr>
          </a:p>
          <a:p>
            <a:endParaRPr lang="en-US" sz="1600" dirty="0">
              <a:latin typeface="Arial" pitchFamily="34" charset="0"/>
              <a:cs typeface="Arial" pitchFamily="34" charset="0"/>
            </a:endParaRPr>
          </a:p>
        </p:txBody>
      </p:sp>
      <p:pic>
        <p:nvPicPr>
          <p:cNvPr id="11" name="Picture 10" descr="ACE.bmp"/>
          <p:cNvPicPr>
            <a:picLocks noChangeAspect="1"/>
          </p:cNvPicPr>
          <p:nvPr/>
        </p:nvPicPr>
        <p:blipFill>
          <a:blip r:embed="rId5" cstate="print"/>
          <a:stretch>
            <a:fillRect/>
          </a:stretch>
        </p:blipFill>
        <p:spPr>
          <a:xfrm>
            <a:off x="685800" y="152400"/>
            <a:ext cx="1079044" cy="525806"/>
          </a:xfrm>
          <a:prstGeom prst="rect">
            <a:avLst/>
          </a:prstGeom>
        </p:spPr>
      </p:pic>
      <p:pic>
        <p:nvPicPr>
          <p:cNvPr id="17" name="Picture 16" descr="ACE.bmp"/>
          <p:cNvPicPr>
            <a:picLocks noChangeAspect="1"/>
          </p:cNvPicPr>
          <p:nvPr/>
        </p:nvPicPr>
        <p:blipFill>
          <a:blip r:embed="rId5" cstate="print"/>
          <a:stretch>
            <a:fillRect/>
          </a:stretch>
        </p:blipFill>
        <p:spPr>
          <a:xfrm>
            <a:off x="5715000" y="4495800"/>
            <a:ext cx="980949" cy="478005"/>
          </a:xfrm>
          <a:prstGeom prst="rect">
            <a:avLst/>
          </a:prstGeom>
        </p:spPr>
      </p:pic>
      <p:sp>
        <p:nvSpPr>
          <p:cNvPr id="20" name="Title 1"/>
          <p:cNvSpPr txBox="1">
            <a:spLocks/>
          </p:cNvSpPr>
          <p:nvPr/>
        </p:nvSpPr>
        <p:spPr>
          <a:xfrm>
            <a:off x="5638800" y="2789238"/>
            <a:ext cx="3429000" cy="639762"/>
          </a:xfrm>
          <a:prstGeom prst="rect">
            <a:avLst/>
          </a:prstGeom>
        </p:spPr>
        <p:txBody>
          <a:bodyPr vert="horz" anchor="ctr">
            <a:normAutofit fontScale="75000" lnSpcReduction="20000"/>
            <a:scene3d>
              <a:camera prst="orthographicFront"/>
              <a:lightRig rig="soft" dir="t">
                <a:rot lat="0" lon="0" rev="16800000"/>
              </a:lightRig>
            </a:scene3d>
            <a:sp3d prstMaterial="softEdge">
              <a:bevelT w="38100" h="38100"/>
            </a:sp3d>
          </a:bodyPr>
          <a:lstStyle/>
          <a:p>
            <a:pPr marL="0" marR="0" lvl="0" indent="0" defTabSz="914400" rtl="0" eaLnBrk="1" fontAlgn="auto" latinLnBrk="0" hangingPunct="1">
              <a:lnSpc>
                <a:spcPct val="100000"/>
              </a:lnSpc>
              <a:spcBef>
                <a:spcPct val="0"/>
              </a:spcBef>
              <a:spcAft>
                <a:spcPts val="0"/>
              </a:spcAft>
              <a:buClrTx/>
              <a:buSzTx/>
              <a:buFontTx/>
              <a:buNone/>
              <a:tabLst/>
              <a:defRPr/>
            </a:pPr>
            <a:r>
              <a:rPr lang="en-US" sz="41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ea typeface="+mj-ea"/>
                <a:cs typeface="Arial" pitchFamily="34" charset="0"/>
              </a:rPr>
              <a:t>Company Profile</a:t>
            </a:r>
            <a:endParaRPr kumimoji="0" lang="en-US" sz="4100" b="1" i="0" u="none" strike="noStrike" kern="1200" cap="none" spc="0" normalizeH="0" baseline="0" noProof="0" dirty="0">
              <a:ln w="6350">
                <a:noFill/>
              </a:ln>
              <a:solidFill>
                <a:schemeClr val="accent1">
                  <a:lumMod val="75000"/>
                </a:schemeClr>
              </a:solidFill>
              <a:effectLst>
                <a:outerShdw blurRad="114300" dist="101600" dir="2700000" algn="tl" rotWithShape="0">
                  <a:srgbClr val="000000">
                    <a:alpha val="40000"/>
                  </a:srgbClr>
                </a:outerShdw>
              </a:effectLst>
              <a:uLnTx/>
              <a:uFillTx/>
              <a:latin typeface="Arial" pitchFamily="34" charset="0"/>
              <a:ea typeface="+mj-ea"/>
              <a:cs typeface="Arial" pitchFamily="34" charset="0"/>
            </a:endParaRPr>
          </a:p>
        </p:txBody>
      </p:sp>
      <p:sp>
        <p:nvSpPr>
          <p:cNvPr id="10" name="Rectangle 9"/>
          <p:cNvSpPr/>
          <p:nvPr/>
        </p:nvSpPr>
        <p:spPr>
          <a:xfrm>
            <a:off x="990600" y="2286000"/>
            <a:ext cx="3238500" cy="2215991"/>
          </a:xfrm>
          <a:prstGeom prst="rect">
            <a:avLst/>
          </a:prstGeom>
        </p:spPr>
        <p:txBody>
          <a:bodyPr wrap="square">
            <a:spAutoFit/>
          </a:bodyPr>
          <a:lstStyle/>
          <a:p>
            <a:pPr algn="ctr">
              <a:lnSpc>
                <a:spcPct val="150000"/>
              </a:lnSpc>
            </a:pPr>
            <a:r>
              <a:rPr lang="en-US" sz="1200" dirty="0">
                <a:latin typeface="Arial" pitchFamily="34" charset="0"/>
                <a:cs typeface="Arial" pitchFamily="34" charset="0"/>
              </a:rPr>
              <a:t>We believe that </a:t>
            </a:r>
          </a:p>
          <a:p>
            <a:pPr algn="ctr">
              <a:lnSpc>
                <a:spcPct val="150000"/>
              </a:lnSpc>
            </a:pPr>
            <a:r>
              <a:rPr lang="en-US" sz="1200" dirty="0">
                <a:latin typeface="Arial" pitchFamily="34" charset="0"/>
                <a:cs typeface="Arial" pitchFamily="34" charset="0"/>
              </a:rPr>
              <a:t>our clients should get benefit of maximum </a:t>
            </a:r>
          </a:p>
          <a:p>
            <a:pPr algn="ctr">
              <a:lnSpc>
                <a:spcPct val="150000"/>
              </a:lnSpc>
            </a:pPr>
            <a:r>
              <a:rPr lang="en-US" sz="1200" dirty="0">
                <a:latin typeface="Arial" pitchFamily="34" charset="0"/>
                <a:cs typeface="Arial" pitchFamily="34" charset="0"/>
              </a:rPr>
              <a:t>discounts prevailing in the industry for various</a:t>
            </a:r>
          </a:p>
          <a:p>
            <a:pPr algn="ctr">
              <a:lnSpc>
                <a:spcPct val="150000"/>
              </a:lnSpc>
            </a:pPr>
            <a:r>
              <a:rPr lang="en-US" sz="1200" dirty="0">
                <a:latin typeface="Arial" pitchFamily="34" charset="0"/>
                <a:cs typeface="Arial" pitchFamily="34" charset="0"/>
              </a:rPr>
              <a:t> Electrical equipments / products </a:t>
            </a:r>
          </a:p>
          <a:p>
            <a:pPr algn="ctr">
              <a:lnSpc>
                <a:spcPct val="150000"/>
              </a:lnSpc>
            </a:pPr>
            <a:r>
              <a:rPr lang="en-US" sz="1200" dirty="0">
                <a:latin typeface="Arial" pitchFamily="34" charset="0"/>
                <a:cs typeface="Arial" pitchFamily="34" charset="0"/>
              </a:rPr>
              <a:t>and </a:t>
            </a:r>
          </a:p>
          <a:p>
            <a:pPr algn="ctr">
              <a:lnSpc>
                <a:spcPct val="150000"/>
              </a:lnSpc>
            </a:pPr>
            <a:r>
              <a:rPr lang="en-US" sz="1200" dirty="0">
                <a:latin typeface="Arial" pitchFamily="34" charset="0"/>
                <a:cs typeface="Arial" pitchFamily="34" charset="0"/>
              </a:rPr>
              <a:t>Clients satisfaction is our prime objective</a:t>
            </a:r>
          </a:p>
          <a:p>
            <a:pPr algn="ctr"/>
            <a:endParaRPr lang="en-US" sz="1200" dirty="0">
              <a:latin typeface="Arial" pitchFamily="34" charset="0"/>
              <a:cs typeface="Arial" pitchFamily="34" charset="0"/>
            </a:endParaRPr>
          </a:p>
        </p:txBody>
      </p:sp>
      <p:sp>
        <p:nvSpPr>
          <p:cNvPr id="13" name="Rectangle 12"/>
          <p:cNvSpPr/>
          <p:nvPr/>
        </p:nvSpPr>
        <p:spPr>
          <a:xfrm>
            <a:off x="1143000" y="1905000"/>
            <a:ext cx="3009900" cy="307777"/>
          </a:xfrm>
          <a:prstGeom prst="rect">
            <a:avLst/>
          </a:prstGeom>
        </p:spPr>
        <p:txBody>
          <a:bodyPr wrap="square">
            <a:spAutoFit/>
          </a:bodyPr>
          <a:lstStyle/>
          <a:p>
            <a:pPr algn="ctr"/>
            <a:r>
              <a:rPr lang="en-US" sz="1400" b="1" dirty="0">
                <a:solidFill>
                  <a:schemeClr val="accent1">
                    <a:lumMod val="75000"/>
                  </a:schemeClr>
                </a:solidFill>
                <a:latin typeface="Arial" pitchFamily="34" charset="0"/>
                <a:cs typeface="Arial" pitchFamily="34" charset="0"/>
              </a:rPr>
              <a:t>Our Value System</a:t>
            </a:r>
            <a:endParaRPr lang="en-US" sz="1400" dirty="0">
              <a:solidFill>
                <a:schemeClr val="accent1">
                  <a:lumMod val="75000"/>
                </a:schemeClr>
              </a:solidFill>
              <a:latin typeface="Arial" pitchFamily="34" charset="0"/>
              <a:cs typeface="Arial" pitchFamily="34" charset="0"/>
            </a:endParaRPr>
          </a:p>
        </p:txBody>
      </p:sp>
      <p:sp>
        <p:nvSpPr>
          <p:cNvPr id="14" name="Rectangle 13"/>
          <p:cNvSpPr/>
          <p:nvPr/>
        </p:nvSpPr>
        <p:spPr>
          <a:xfrm>
            <a:off x="609600" y="4800600"/>
            <a:ext cx="3962400" cy="1754326"/>
          </a:xfrm>
          <a:prstGeom prst="rect">
            <a:avLst/>
          </a:prstGeom>
        </p:spPr>
        <p:txBody>
          <a:bodyPr wrap="square">
            <a:spAutoFit/>
          </a:bodyPr>
          <a:lstStyle/>
          <a:p>
            <a:pPr algn="ctr">
              <a:lnSpc>
                <a:spcPct val="150000"/>
              </a:lnSpc>
            </a:pPr>
            <a:r>
              <a:rPr lang="en-US" sz="1200" dirty="0">
                <a:latin typeface="Arial" pitchFamily="34" charset="0"/>
                <a:cs typeface="Arial" pitchFamily="34" charset="0"/>
              </a:rPr>
              <a:t>Our only expectations From All </a:t>
            </a:r>
          </a:p>
          <a:p>
            <a:pPr algn="ctr">
              <a:lnSpc>
                <a:spcPct val="150000"/>
              </a:lnSpc>
            </a:pPr>
            <a:r>
              <a:rPr lang="en-US" sz="1200" dirty="0">
                <a:latin typeface="Arial" pitchFamily="34" charset="0"/>
                <a:cs typeface="Arial" pitchFamily="34" charset="0"/>
              </a:rPr>
              <a:t>Contractors, Suppliers &amp; Equipment Manufacturers </a:t>
            </a:r>
          </a:p>
          <a:p>
            <a:pPr algn="ctr">
              <a:lnSpc>
                <a:spcPct val="150000"/>
              </a:lnSpc>
            </a:pPr>
            <a:r>
              <a:rPr lang="en-US" sz="1200" dirty="0">
                <a:latin typeface="Arial" pitchFamily="34" charset="0"/>
                <a:cs typeface="Arial" pitchFamily="34" charset="0"/>
              </a:rPr>
              <a:t>are to provide Best Quality Work Material, </a:t>
            </a:r>
          </a:p>
          <a:p>
            <a:pPr algn="ctr">
              <a:lnSpc>
                <a:spcPct val="150000"/>
              </a:lnSpc>
            </a:pPr>
            <a:r>
              <a:rPr lang="en-US" sz="1200" dirty="0">
                <a:latin typeface="Arial" pitchFamily="34" charset="0"/>
                <a:cs typeface="Arial" pitchFamily="34" charset="0"/>
              </a:rPr>
              <a:t>Full Technical Support and </a:t>
            </a:r>
          </a:p>
          <a:p>
            <a:pPr algn="ctr">
              <a:lnSpc>
                <a:spcPct val="150000"/>
              </a:lnSpc>
            </a:pPr>
            <a:r>
              <a:rPr lang="en-US" sz="1200" dirty="0">
                <a:latin typeface="Arial" pitchFamily="34" charset="0"/>
                <a:cs typeface="Arial" pitchFamily="34" charset="0"/>
              </a:rPr>
              <a:t>Best Services to the Client </a:t>
            </a:r>
          </a:p>
          <a:p>
            <a:pPr algn="ctr">
              <a:lnSpc>
                <a:spcPct val="150000"/>
              </a:lnSpc>
            </a:pPr>
            <a:r>
              <a:rPr lang="en-US" sz="1200" dirty="0">
                <a:latin typeface="Arial" pitchFamily="34" charset="0"/>
                <a:cs typeface="Arial" pitchFamily="34" charset="0"/>
              </a:rPr>
              <a:t>Always at Reasonable Prices</a:t>
            </a:r>
          </a:p>
        </p:txBody>
      </p:sp>
      <p:sp>
        <p:nvSpPr>
          <p:cNvPr id="15" name="Title 1"/>
          <p:cNvSpPr txBox="1">
            <a:spLocks/>
          </p:cNvSpPr>
          <p:nvPr/>
        </p:nvSpPr>
        <p:spPr>
          <a:xfrm>
            <a:off x="3276600" y="228600"/>
            <a:ext cx="6400800" cy="639762"/>
          </a:xfrm>
          <a:prstGeom prst="rect">
            <a:avLst/>
          </a:prstGeom>
        </p:spPr>
        <p:txBody>
          <a:bodyPr vert="horz" anchor="ct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err="1">
                <a:solidFill>
                  <a:schemeClr val="accent1">
                    <a:lumMod val="75000"/>
                  </a:schemeClr>
                </a:solidFill>
                <a:latin typeface="Arial" pitchFamily="34" charset="0"/>
                <a:ea typeface="+mj-ea"/>
                <a:cs typeface="Arial" pitchFamily="34" charset="0"/>
              </a:rPr>
              <a:t>Antech</a:t>
            </a:r>
            <a:r>
              <a:rPr lang="en-US" sz="2400" b="1" dirty="0">
                <a:solidFill>
                  <a:schemeClr val="accent1">
                    <a:lumMod val="75000"/>
                  </a:schemeClr>
                </a:solidFill>
                <a:latin typeface="Arial" pitchFamily="34" charset="0"/>
                <a:ea typeface="+mj-ea"/>
                <a:cs typeface="Arial" pitchFamily="34" charset="0"/>
              </a:rPr>
              <a:t> Consultants &amp; Engineers</a:t>
            </a:r>
            <a:endParaRPr kumimoji="0" lang="en-US" sz="24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endParaRPr>
          </a:p>
        </p:txBody>
      </p:sp>
      <p:sp>
        <p:nvSpPr>
          <p:cNvPr id="16" name="Title 1"/>
          <p:cNvSpPr txBox="1">
            <a:spLocks/>
          </p:cNvSpPr>
          <p:nvPr/>
        </p:nvSpPr>
        <p:spPr>
          <a:xfrm>
            <a:off x="5943600" y="609600"/>
            <a:ext cx="3657600" cy="639762"/>
          </a:xfrm>
          <a:prstGeom prst="rect">
            <a:avLst/>
          </a:prstGeom>
        </p:spPr>
        <p:txBody>
          <a:bodyPr vert="horz" anchor="ct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1800" b="1" dirty="0">
                <a:solidFill>
                  <a:schemeClr val="accent1">
                    <a:lumMod val="75000"/>
                  </a:schemeClr>
                </a:solidFill>
                <a:latin typeface="Arial" pitchFamily="34" charset="0"/>
                <a:ea typeface="+mj-ea"/>
                <a:cs typeface="Arial" pitchFamily="34" charset="0"/>
              </a:rPr>
              <a:t>Electrical Consultants</a:t>
            </a:r>
            <a:endParaRPr kumimoji="0" lang="en-US" sz="18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endParaRPr>
          </a:p>
        </p:txBody>
      </p:sp>
    </p:spTree>
    <p:extLst>
      <p:ext uri="{BB962C8B-B14F-4D97-AF65-F5344CB8AC3E}">
        <p14:creationId xmlns:p14="http://schemas.microsoft.com/office/powerpoint/2010/main" val="577999640"/>
      </p:ext>
    </p:extLst>
  </p:cSld>
  <p:clrMapOvr>
    <a:masterClrMapping/>
  </p:clrMapOvr>
  <mc:AlternateContent xmlns:mc="http://schemas.openxmlformats.org/markup-compatibility/2006" xmlns:p14="http://schemas.microsoft.com/office/powerpoint/2010/main">
    <mc:Choice Requires="p14">
      <p:transition spd="slow" p14:dur="2000" advClick="0" advTm="9000">
        <p:wipe/>
      </p:transition>
    </mc:Choice>
    <mc:Fallback xmlns="">
      <p:transition spd="slow" advClick="0" advTm="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2000" fill="hold"/>
                                        <p:tgtEl>
                                          <p:spTgt spid="13"/>
                                        </p:tgtEl>
                                        <p:attrNameLst>
                                          <p:attrName>ppt_x</p:attrName>
                                        </p:attrNameLst>
                                      </p:cBhvr>
                                      <p:tavLst>
                                        <p:tav tm="0">
                                          <p:val>
                                            <p:strVal val="#ppt_x"/>
                                          </p:val>
                                        </p:tav>
                                        <p:tav tm="100000">
                                          <p:val>
                                            <p:strVal val="#ppt_x"/>
                                          </p:val>
                                        </p:tav>
                                      </p:tavLst>
                                    </p:anim>
                                    <p:anim calcmode="lin" valueType="num">
                                      <p:cBhvr additive="base">
                                        <p:cTn id="8" dur="20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12" presetClass="entr" presetSubtype="4" fill="hold" nodeType="after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slide(fromBottom)">
                                      <p:cBhvr>
                                        <p:cTn id="12" dur="2000"/>
                                        <p:tgtEl>
                                          <p:spTgt spid="10">
                                            <p:txEl>
                                              <p:pRg st="0" end="0"/>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Effect transition="in" filter="slide(fromBottom)">
                                      <p:cBhvr>
                                        <p:cTn id="15" dur="2000"/>
                                        <p:tgtEl>
                                          <p:spTgt spid="10">
                                            <p:txEl>
                                              <p:pRg st="1" end="1"/>
                                            </p:txEl>
                                          </p:spTgt>
                                        </p:tgtEl>
                                      </p:cBhvr>
                                    </p:animEffect>
                                  </p:childTnLst>
                                </p:cTn>
                              </p:par>
                              <p:par>
                                <p:cTn id="16" presetID="12" presetClass="entr" presetSubtype="4" fill="hold" nodeType="withEffect">
                                  <p:stCondLst>
                                    <p:cond delay="0"/>
                                  </p:stCondLst>
                                  <p:childTnLst>
                                    <p:set>
                                      <p:cBhvr>
                                        <p:cTn id="17" dur="1" fill="hold">
                                          <p:stCondLst>
                                            <p:cond delay="0"/>
                                          </p:stCondLst>
                                        </p:cTn>
                                        <p:tgtEl>
                                          <p:spTgt spid="10">
                                            <p:txEl>
                                              <p:pRg st="2" end="2"/>
                                            </p:txEl>
                                          </p:spTgt>
                                        </p:tgtEl>
                                        <p:attrNameLst>
                                          <p:attrName>style.visibility</p:attrName>
                                        </p:attrNameLst>
                                      </p:cBhvr>
                                      <p:to>
                                        <p:strVal val="visible"/>
                                      </p:to>
                                    </p:set>
                                    <p:animEffect transition="in" filter="slide(fromBottom)">
                                      <p:cBhvr>
                                        <p:cTn id="18" dur="2000"/>
                                        <p:tgtEl>
                                          <p:spTgt spid="10">
                                            <p:txEl>
                                              <p:pRg st="2" end="2"/>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slide(fromBottom)">
                                      <p:cBhvr>
                                        <p:cTn id="21" dur="2000"/>
                                        <p:tgtEl>
                                          <p:spTgt spid="10">
                                            <p:txEl>
                                              <p:pRg st="3" end="3"/>
                                            </p:txEl>
                                          </p:spTgt>
                                        </p:tgtEl>
                                      </p:cBhvr>
                                    </p:animEffect>
                                  </p:childTnLst>
                                </p:cTn>
                              </p:par>
                              <p:par>
                                <p:cTn id="22" presetID="12" presetClass="entr" presetSubtype="4" fill="hold" nodeType="withEffect">
                                  <p:stCondLst>
                                    <p:cond delay="0"/>
                                  </p:stCondLst>
                                  <p:childTnLst>
                                    <p:set>
                                      <p:cBhvr>
                                        <p:cTn id="23" dur="1" fill="hold">
                                          <p:stCondLst>
                                            <p:cond delay="0"/>
                                          </p:stCondLst>
                                        </p:cTn>
                                        <p:tgtEl>
                                          <p:spTgt spid="10">
                                            <p:txEl>
                                              <p:pRg st="4" end="4"/>
                                            </p:txEl>
                                          </p:spTgt>
                                        </p:tgtEl>
                                        <p:attrNameLst>
                                          <p:attrName>style.visibility</p:attrName>
                                        </p:attrNameLst>
                                      </p:cBhvr>
                                      <p:to>
                                        <p:strVal val="visible"/>
                                      </p:to>
                                    </p:set>
                                    <p:animEffect transition="in" filter="slide(fromBottom)">
                                      <p:cBhvr>
                                        <p:cTn id="24" dur="2000"/>
                                        <p:tgtEl>
                                          <p:spTgt spid="10">
                                            <p:txEl>
                                              <p:pRg st="4" end="4"/>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slide(fromBottom)">
                                      <p:cBhvr>
                                        <p:cTn id="27" dur="2000"/>
                                        <p:tgtEl>
                                          <p:spTgt spid="10">
                                            <p:txEl>
                                              <p:pRg st="5" end="5"/>
                                            </p:txEl>
                                          </p:spTgt>
                                        </p:tgtEl>
                                      </p:cBhvr>
                                    </p:animEffect>
                                  </p:childTnLst>
                                </p:cTn>
                              </p:par>
                            </p:childTnLst>
                          </p:cTn>
                        </p:par>
                        <p:par>
                          <p:cTn id="28" fill="hold">
                            <p:stCondLst>
                              <p:cond delay="4000"/>
                            </p:stCondLst>
                            <p:childTnLst>
                              <p:par>
                                <p:cTn id="29" presetID="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2000" fill="hold"/>
                                        <p:tgtEl>
                                          <p:spTgt spid="14"/>
                                        </p:tgtEl>
                                        <p:attrNameLst>
                                          <p:attrName>ppt_x</p:attrName>
                                        </p:attrNameLst>
                                      </p:cBhvr>
                                      <p:tavLst>
                                        <p:tav tm="0">
                                          <p:val>
                                            <p:strVal val="#ppt_x"/>
                                          </p:val>
                                        </p:tav>
                                        <p:tav tm="100000">
                                          <p:val>
                                            <p:strVal val="#ppt_x"/>
                                          </p:val>
                                        </p:tav>
                                      </p:tavLst>
                                    </p:anim>
                                    <p:anim calcmode="lin" valueType="num">
                                      <p:cBhvr additive="base">
                                        <p:cTn id="32"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11"/>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3</a:t>
            </a:fld>
            <a:endParaRPr lang="en-US">
              <a:latin typeface="Arial" pitchFamily="34" charset="0"/>
              <a:cs typeface="Arial" pitchFamily="34" charset="0"/>
            </a:endParaRPr>
          </a:p>
        </p:txBody>
      </p:sp>
      <p:sp>
        <p:nvSpPr>
          <p:cNvPr id="7" name="TextBox 6">
            <a:hlinkClick r:id="rId3" action="ppaction://hlinksldjump"/>
          </p:cNvPr>
          <p:cNvSpPr txBox="1"/>
          <p:nvPr/>
        </p:nvSpPr>
        <p:spPr>
          <a:xfrm>
            <a:off x="914400" y="4114800"/>
            <a:ext cx="1828800" cy="492443"/>
          </a:xfrm>
          <a:prstGeom prst="rect">
            <a:avLst/>
          </a:prstGeom>
          <a:noFill/>
        </p:spPr>
        <p:txBody>
          <a:bodyPr wrap="square" rtlCol="0">
            <a:spAutoFit/>
          </a:bodyPr>
          <a:lstStyle/>
          <a:p>
            <a:r>
              <a:rPr lang="en-US" sz="1200" b="1" i="1" dirty="0">
                <a:latin typeface="Arial" pitchFamily="34" charset="0"/>
                <a:cs typeface="Arial" pitchFamily="34" charset="0"/>
              </a:rPr>
              <a:t>Proprietor:-</a:t>
            </a:r>
          </a:p>
          <a:p>
            <a:r>
              <a:rPr lang="en-US" sz="1400" dirty="0">
                <a:latin typeface="Arial" pitchFamily="34" charset="0"/>
                <a:cs typeface="Arial" pitchFamily="34" charset="0"/>
              </a:rPr>
              <a:t>Mr. </a:t>
            </a:r>
            <a:r>
              <a:rPr lang="en-US" sz="1400" dirty="0" err="1">
                <a:latin typeface="Arial" pitchFamily="34" charset="0"/>
                <a:cs typeface="Arial" pitchFamily="34" charset="0"/>
              </a:rPr>
              <a:t>Nandish</a:t>
            </a:r>
            <a:r>
              <a:rPr lang="en-US" sz="1400" dirty="0">
                <a:latin typeface="Arial" pitchFamily="34" charset="0"/>
                <a:cs typeface="Arial" pitchFamily="34" charset="0"/>
              </a:rPr>
              <a:t> Shah</a:t>
            </a:r>
          </a:p>
        </p:txBody>
      </p:sp>
      <p:sp>
        <p:nvSpPr>
          <p:cNvPr id="14" name="Rectangle 13"/>
          <p:cNvSpPr/>
          <p:nvPr/>
        </p:nvSpPr>
        <p:spPr>
          <a:xfrm>
            <a:off x="838200" y="4648200"/>
            <a:ext cx="2819400" cy="1754326"/>
          </a:xfrm>
          <a:prstGeom prst="rect">
            <a:avLst/>
          </a:prstGeom>
        </p:spPr>
        <p:txBody>
          <a:bodyPr wrap="square">
            <a:spAutoFit/>
          </a:bodyPr>
          <a:lstStyle/>
          <a:p>
            <a:pPr>
              <a:lnSpc>
                <a:spcPct val="150000"/>
              </a:lnSpc>
            </a:pPr>
            <a:r>
              <a:rPr lang="en-US" sz="1200" b="1" dirty="0">
                <a:latin typeface="Arial" pitchFamily="34" charset="0"/>
                <a:cs typeface="Arial" pitchFamily="34" charset="0"/>
              </a:rPr>
              <a:t>B.E. Electrical  (1992)</a:t>
            </a:r>
            <a:r>
              <a:rPr lang="en-US" sz="1200" dirty="0">
                <a:latin typeface="Arial" pitchFamily="34" charset="0"/>
                <a:cs typeface="Arial" pitchFamily="34" charset="0"/>
              </a:rPr>
              <a:t> </a:t>
            </a:r>
          </a:p>
          <a:p>
            <a:pPr>
              <a:lnSpc>
                <a:spcPct val="150000"/>
              </a:lnSpc>
            </a:pPr>
            <a:r>
              <a:rPr lang="en-US" sz="1200" dirty="0">
                <a:latin typeface="Arial" pitchFamily="34" charset="0"/>
                <a:cs typeface="Arial" pitchFamily="34" charset="0"/>
              </a:rPr>
              <a:t>Birla Engineering College </a:t>
            </a:r>
          </a:p>
          <a:p>
            <a:pPr>
              <a:lnSpc>
                <a:spcPct val="150000"/>
              </a:lnSpc>
            </a:pPr>
            <a:r>
              <a:rPr lang="en-US" sz="1200" dirty="0">
                <a:latin typeface="Arial" pitchFamily="34" charset="0"/>
                <a:cs typeface="Arial" pitchFamily="34" charset="0"/>
              </a:rPr>
              <a:t>Chartered Engineer</a:t>
            </a:r>
          </a:p>
          <a:p>
            <a:pPr>
              <a:lnSpc>
                <a:spcPct val="150000"/>
              </a:lnSpc>
            </a:pPr>
            <a:r>
              <a:rPr lang="en-US" sz="1200" dirty="0" err="1">
                <a:latin typeface="Arial" pitchFamily="34" charset="0"/>
                <a:cs typeface="Arial" pitchFamily="34" charset="0"/>
              </a:rPr>
              <a:t>Valuer</a:t>
            </a:r>
            <a:r>
              <a:rPr lang="en-US" sz="1200" dirty="0">
                <a:latin typeface="Arial" pitchFamily="34" charset="0"/>
                <a:cs typeface="Arial" pitchFamily="34" charset="0"/>
              </a:rPr>
              <a:t> (Plant &amp; Machinery)</a:t>
            </a:r>
          </a:p>
          <a:p>
            <a:pPr>
              <a:lnSpc>
                <a:spcPct val="150000"/>
              </a:lnSpc>
            </a:pPr>
            <a:r>
              <a:rPr lang="en-US" sz="1200" dirty="0">
                <a:latin typeface="Arial" pitchFamily="34" charset="0"/>
                <a:cs typeface="Arial" pitchFamily="34" charset="0"/>
              </a:rPr>
              <a:t>PGD in Financial Management</a:t>
            </a:r>
          </a:p>
          <a:p>
            <a:pPr>
              <a:lnSpc>
                <a:spcPct val="150000"/>
              </a:lnSpc>
            </a:pPr>
            <a:r>
              <a:rPr lang="en-US" sz="1200" dirty="0">
                <a:latin typeface="Arial" pitchFamily="34" charset="0"/>
                <a:cs typeface="Arial" pitchFamily="34" charset="0"/>
              </a:rPr>
              <a:t>PGD in Business Management </a:t>
            </a:r>
          </a:p>
        </p:txBody>
      </p:sp>
      <p:sp>
        <p:nvSpPr>
          <p:cNvPr id="16" name="Rectangle 15"/>
          <p:cNvSpPr/>
          <p:nvPr/>
        </p:nvSpPr>
        <p:spPr>
          <a:xfrm>
            <a:off x="4800600" y="3429000"/>
            <a:ext cx="3581400" cy="3139321"/>
          </a:xfrm>
          <a:prstGeom prst="rect">
            <a:avLst/>
          </a:prstGeom>
        </p:spPr>
        <p:txBody>
          <a:bodyPr wrap="square">
            <a:spAutoFit/>
          </a:bodyPr>
          <a:lstStyle/>
          <a:p>
            <a:pPr algn="just">
              <a:lnSpc>
                <a:spcPct val="150000"/>
              </a:lnSpc>
            </a:pPr>
            <a:r>
              <a:rPr lang="en-US" sz="1200" b="1" dirty="0">
                <a:latin typeface="Arial" pitchFamily="34" charset="0"/>
                <a:cs typeface="Arial" pitchFamily="34" charset="0"/>
              </a:rPr>
              <a:t>Membership of Institutions:</a:t>
            </a:r>
          </a:p>
          <a:p>
            <a:pPr lvl="0">
              <a:lnSpc>
                <a:spcPct val="150000"/>
              </a:lnSpc>
            </a:pPr>
            <a:r>
              <a:rPr lang="en-US" sz="1200" dirty="0">
                <a:latin typeface="Arial" pitchFamily="34" charset="0"/>
                <a:cs typeface="Arial" pitchFamily="34" charset="0"/>
              </a:rPr>
              <a:t>Institution of Engineers (IE)</a:t>
            </a:r>
          </a:p>
          <a:p>
            <a:pPr lvl="0">
              <a:lnSpc>
                <a:spcPct val="150000"/>
              </a:lnSpc>
            </a:pPr>
            <a:r>
              <a:rPr lang="en-US" sz="1200" dirty="0">
                <a:latin typeface="Arial" pitchFamily="34" charset="0"/>
                <a:cs typeface="Arial" pitchFamily="34" charset="0"/>
              </a:rPr>
              <a:t>Indian Society of Lighting Engineers (ISLE)  </a:t>
            </a:r>
          </a:p>
          <a:p>
            <a:pPr lvl="0">
              <a:lnSpc>
                <a:spcPct val="150000"/>
              </a:lnSpc>
            </a:pPr>
            <a:r>
              <a:rPr lang="en-US" sz="1200" dirty="0">
                <a:latin typeface="Arial" pitchFamily="34" charset="0"/>
                <a:cs typeface="Arial" pitchFamily="34" charset="0"/>
              </a:rPr>
              <a:t>Indian Society of Heating, Refrigerating &amp; Air-conditioning Engineers (ISHRAE) </a:t>
            </a:r>
          </a:p>
          <a:p>
            <a:pPr algn="just">
              <a:lnSpc>
                <a:spcPct val="150000"/>
              </a:lnSpc>
            </a:pPr>
            <a:endParaRPr lang="en-US" sz="1200" b="1" dirty="0">
              <a:latin typeface="Arial" pitchFamily="34" charset="0"/>
              <a:cs typeface="Arial" pitchFamily="34" charset="0"/>
            </a:endParaRPr>
          </a:p>
          <a:p>
            <a:pPr algn="just">
              <a:lnSpc>
                <a:spcPct val="150000"/>
              </a:lnSpc>
            </a:pPr>
            <a:r>
              <a:rPr lang="en-US" sz="1200" b="1" dirty="0">
                <a:latin typeface="Arial" pitchFamily="34" charset="0"/>
                <a:cs typeface="Arial" pitchFamily="34" charset="0"/>
              </a:rPr>
              <a:t>Academic Association:</a:t>
            </a:r>
          </a:p>
          <a:p>
            <a:pPr>
              <a:lnSpc>
                <a:spcPct val="150000"/>
              </a:lnSpc>
            </a:pPr>
            <a:r>
              <a:rPr lang="en-US" sz="1200" dirty="0">
                <a:latin typeface="Arial" pitchFamily="34" charset="0"/>
                <a:cs typeface="Arial" pitchFamily="34" charset="0"/>
              </a:rPr>
              <a:t>Visiting faculty - Electrical Engineering with CEPT </a:t>
            </a:r>
          </a:p>
          <a:p>
            <a:pPr lvl="0">
              <a:lnSpc>
                <a:spcPct val="150000"/>
              </a:lnSpc>
            </a:pPr>
            <a:r>
              <a:rPr lang="en-US" sz="1200" dirty="0">
                <a:latin typeface="Arial" pitchFamily="34" charset="0"/>
                <a:cs typeface="Arial" pitchFamily="34" charset="0"/>
              </a:rPr>
              <a:t>School of Architecture </a:t>
            </a:r>
          </a:p>
          <a:p>
            <a:pPr lvl="0">
              <a:lnSpc>
                <a:spcPct val="150000"/>
              </a:lnSpc>
            </a:pPr>
            <a:r>
              <a:rPr lang="en-US" sz="1200" dirty="0">
                <a:latin typeface="Arial" pitchFamily="34" charset="0"/>
                <a:cs typeface="Arial" pitchFamily="34" charset="0"/>
              </a:rPr>
              <a:t>School of Building Science &amp; Technology </a:t>
            </a:r>
          </a:p>
          <a:p>
            <a:pPr>
              <a:lnSpc>
                <a:spcPct val="150000"/>
              </a:lnSpc>
            </a:pPr>
            <a:r>
              <a:rPr lang="en-US" sz="1200" dirty="0">
                <a:latin typeface="Arial" pitchFamily="34" charset="0"/>
                <a:cs typeface="Arial" pitchFamily="34" charset="0"/>
              </a:rPr>
              <a:t>School of Interior Design</a:t>
            </a:r>
            <a:endParaRPr lang="en-US" sz="1200" b="1" dirty="0">
              <a:latin typeface="Arial" pitchFamily="34" charset="0"/>
              <a:cs typeface="Arial" pitchFamily="34" charset="0"/>
            </a:endParaRPr>
          </a:p>
        </p:txBody>
      </p:sp>
      <p:sp>
        <p:nvSpPr>
          <p:cNvPr id="21" name="Rectangle 20"/>
          <p:cNvSpPr/>
          <p:nvPr/>
        </p:nvSpPr>
        <p:spPr>
          <a:xfrm>
            <a:off x="4800600" y="1752600"/>
            <a:ext cx="4627562" cy="1569660"/>
          </a:xfrm>
          <a:prstGeom prst="rect">
            <a:avLst/>
          </a:prstGeom>
        </p:spPr>
        <p:txBody>
          <a:bodyPr wrap="square">
            <a:spAutoFit/>
          </a:bodyPr>
          <a:lstStyle/>
          <a:p>
            <a:pPr lvl="0" algn="just"/>
            <a:r>
              <a:rPr lang="en-US" sz="1200" b="1" dirty="0">
                <a:solidFill>
                  <a:prstClr val="black"/>
                </a:solidFill>
                <a:latin typeface="Arial" pitchFamily="34" charset="0"/>
                <a:cs typeface="Arial" pitchFamily="34" charset="0"/>
              </a:rPr>
              <a:t>Professional Experience:</a:t>
            </a:r>
          </a:p>
          <a:p>
            <a:pPr lvl="0" algn="just"/>
            <a:endParaRPr lang="en-US" sz="1200" b="1" dirty="0">
              <a:solidFill>
                <a:prstClr val="black"/>
              </a:solidFill>
              <a:latin typeface="Arial" pitchFamily="34" charset="0"/>
              <a:cs typeface="Arial" pitchFamily="34" charset="0"/>
            </a:endParaRPr>
          </a:p>
          <a:p>
            <a:pPr lvl="0" algn="just">
              <a:lnSpc>
                <a:spcPct val="150000"/>
              </a:lnSpc>
            </a:pPr>
            <a:r>
              <a:rPr lang="en-US" sz="1200" b="1" dirty="0">
                <a:solidFill>
                  <a:prstClr val="black"/>
                </a:solidFill>
                <a:latin typeface="Arial" pitchFamily="34" charset="0"/>
                <a:cs typeface="Arial" pitchFamily="34" charset="0"/>
              </a:rPr>
              <a:t>TWENTY SEVEN </a:t>
            </a:r>
            <a:r>
              <a:rPr lang="en-US" sz="1200" dirty="0">
                <a:solidFill>
                  <a:prstClr val="black"/>
                </a:solidFill>
                <a:latin typeface="Arial" pitchFamily="34" charset="0"/>
                <a:cs typeface="Arial" pitchFamily="34" charset="0"/>
              </a:rPr>
              <a:t>years of experience in Electrical Consultancy services including four years of work experience as an associate consulting engineer with M/s. </a:t>
            </a:r>
            <a:r>
              <a:rPr lang="en-US" sz="1200" dirty="0" err="1">
                <a:solidFill>
                  <a:prstClr val="black"/>
                </a:solidFill>
                <a:latin typeface="Arial" pitchFamily="34" charset="0"/>
                <a:cs typeface="Arial" pitchFamily="34" charset="0"/>
              </a:rPr>
              <a:t>Dalal</a:t>
            </a:r>
            <a:r>
              <a:rPr lang="en-US" sz="1200" dirty="0">
                <a:solidFill>
                  <a:prstClr val="black"/>
                </a:solidFill>
                <a:latin typeface="Arial" pitchFamily="34" charset="0"/>
                <a:cs typeface="Arial" pitchFamily="34" charset="0"/>
              </a:rPr>
              <a:t> Consultants &amp; Engineers Limited, </a:t>
            </a:r>
            <a:r>
              <a:rPr lang="en-US" sz="1200" dirty="0" err="1">
                <a:solidFill>
                  <a:prstClr val="black"/>
                </a:solidFill>
                <a:latin typeface="Arial" pitchFamily="34" charset="0"/>
                <a:cs typeface="Arial" pitchFamily="34" charset="0"/>
              </a:rPr>
              <a:t>Ahmedabad</a:t>
            </a:r>
            <a:r>
              <a:rPr lang="en-US" sz="1200" dirty="0">
                <a:solidFill>
                  <a:prstClr val="black"/>
                </a:solidFill>
                <a:latin typeface="Arial" pitchFamily="34" charset="0"/>
                <a:cs typeface="Arial" pitchFamily="34" charset="0"/>
              </a:rPr>
              <a:t>.</a:t>
            </a:r>
          </a:p>
        </p:txBody>
      </p:sp>
      <p:sp>
        <p:nvSpPr>
          <p:cNvPr id="20"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22" name="Picture 21" descr="ACE.bmp"/>
          <p:cNvPicPr>
            <a:picLocks noChangeAspect="1"/>
          </p:cNvPicPr>
          <p:nvPr/>
        </p:nvPicPr>
        <p:blipFill>
          <a:blip r:embed="rId4" cstate="print"/>
          <a:stretch>
            <a:fillRect/>
          </a:stretch>
        </p:blipFill>
        <p:spPr>
          <a:xfrm>
            <a:off x="685800" y="152400"/>
            <a:ext cx="1079044" cy="525806"/>
          </a:xfrm>
          <a:prstGeom prst="rect">
            <a:avLst/>
          </a:prstGeom>
        </p:spPr>
      </p:pic>
      <p:sp>
        <p:nvSpPr>
          <p:cNvPr id="19" name="Rectangle 18"/>
          <p:cNvSpPr/>
          <p:nvPr/>
        </p:nvSpPr>
        <p:spPr>
          <a:xfrm>
            <a:off x="7162800" y="762000"/>
            <a:ext cx="2569934"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About  The Proprietor</a:t>
            </a:r>
          </a:p>
        </p:txBody>
      </p:sp>
      <p:pic>
        <p:nvPicPr>
          <p:cNvPr id="4" name="Picture 3">
            <a:extLst>
              <a:ext uri="{FF2B5EF4-FFF2-40B4-BE49-F238E27FC236}">
                <a16:creationId xmlns:a16="http://schemas.microsoft.com/office/drawing/2014/main" id="{DCD06DBB-1CCA-4A5C-83EC-91F13205BD7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0401" t="14074" r="16592" b="34702"/>
          <a:stretch/>
        </p:blipFill>
        <p:spPr>
          <a:xfrm>
            <a:off x="921792" y="1752600"/>
            <a:ext cx="3108960" cy="215839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Click="0" advTm="7000">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817096" y="678206"/>
            <a:ext cx="3873689"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Office Infrastructure &amp; Core Team</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4</a:t>
            </a:fld>
            <a:endParaRPr lang="en-US">
              <a:latin typeface="Arial" pitchFamily="34" charset="0"/>
              <a:cs typeface="Arial" pitchFamily="34" charset="0"/>
            </a:endParaRPr>
          </a:p>
        </p:txBody>
      </p:sp>
      <p:sp>
        <p:nvSpPr>
          <p:cNvPr id="8"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9" name="Picture 8" descr="ACE.bmp"/>
          <p:cNvPicPr>
            <a:picLocks noChangeAspect="1"/>
          </p:cNvPicPr>
          <p:nvPr/>
        </p:nvPicPr>
        <p:blipFill>
          <a:blip r:embed="rId2" cstate="print"/>
          <a:stretch>
            <a:fillRect/>
          </a:stretch>
        </p:blipFill>
        <p:spPr>
          <a:xfrm>
            <a:off x="685800" y="152400"/>
            <a:ext cx="1079044" cy="525806"/>
          </a:xfrm>
          <a:prstGeom prst="rect">
            <a:avLst/>
          </a:prstGeom>
        </p:spPr>
      </p:pic>
      <p:pic>
        <p:nvPicPr>
          <p:cNvPr id="22" name="Picture 21">
            <a:extLst>
              <a:ext uri="{FF2B5EF4-FFF2-40B4-BE49-F238E27FC236}">
                <a16:creationId xmlns:a16="http://schemas.microsoft.com/office/drawing/2014/main" id="{BE3C1DE1-62CE-4026-974C-3C1665B3E1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1654" y="4422874"/>
            <a:ext cx="2834640" cy="2125980"/>
          </a:xfrm>
          <a:prstGeom prst="rect">
            <a:avLst/>
          </a:prstGeom>
          <a:ln>
            <a:noFill/>
          </a:ln>
          <a:effectLst>
            <a:outerShdw blurRad="292100" dist="139700" dir="2700000" algn="tl" rotWithShape="0">
              <a:srgbClr val="333333">
                <a:alpha val="65000"/>
              </a:srgbClr>
            </a:outerShdw>
          </a:effectLst>
        </p:spPr>
      </p:pic>
      <p:pic>
        <p:nvPicPr>
          <p:cNvPr id="26" name="Picture 25">
            <a:extLst>
              <a:ext uri="{FF2B5EF4-FFF2-40B4-BE49-F238E27FC236}">
                <a16:creationId xmlns:a16="http://schemas.microsoft.com/office/drawing/2014/main" id="{48648FC2-63F4-4FEE-BAC5-E084D08D1D8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6209" b="29576"/>
          <a:stretch/>
        </p:blipFill>
        <p:spPr>
          <a:xfrm>
            <a:off x="803584" y="1879808"/>
            <a:ext cx="2834640" cy="2125980"/>
          </a:xfrm>
          <a:prstGeom prst="rect">
            <a:avLst/>
          </a:prstGeom>
          <a:ln>
            <a:noFill/>
          </a:ln>
          <a:effectLst>
            <a:outerShdw blurRad="292100" dist="139700" dir="2700000" algn="tl" rotWithShape="0">
              <a:srgbClr val="333333">
                <a:alpha val="65000"/>
              </a:srgbClr>
            </a:outerShdw>
          </a:effectLst>
        </p:spPr>
      </p:pic>
      <p:pic>
        <p:nvPicPr>
          <p:cNvPr id="28" name="Picture 27">
            <a:extLst>
              <a:ext uri="{FF2B5EF4-FFF2-40B4-BE49-F238E27FC236}">
                <a16:creationId xmlns:a16="http://schemas.microsoft.com/office/drawing/2014/main" id="{23E2D792-F65F-497E-864B-1773224DD1E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64204" y="1879808"/>
            <a:ext cx="2834640" cy="2125980"/>
          </a:xfrm>
          <a:prstGeom prst="rect">
            <a:avLst/>
          </a:prstGeom>
          <a:ln>
            <a:noFill/>
          </a:ln>
          <a:effectLst>
            <a:outerShdw blurRad="292100" dist="139700" dir="2700000" algn="tl" rotWithShape="0">
              <a:srgbClr val="333333">
                <a:alpha val="65000"/>
              </a:srgbClr>
            </a:outerShdw>
          </a:effectLst>
        </p:spPr>
      </p:pic>
      <p:pic>
        <p:nvPicPr>
          <p:cNvPr id="30" name="Picture 29">
            <a:extLst>
              <a:ext uri="{FF2B5EF4-FFF2-40B4-BE49-F238E27FC236}">
                <a16:creationId xmlns:a16="http://schemas.microsoft.com/office/drawing/2014/main" id="{5579E535-6088-4827-A96D-BB2CAC8D9B4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2658" y="4427446"/>
            <a:ext cx="2834640" cy="2125980"/>
          </a:xfrm>
          <a:prstGeom prst="rect">
            <a:avLst/>
          </a:prstGeom>
          <a:ln>
            <a:noFill/>
          </a:ln>
          <a:effectLst>
            <a:outerShdw blurRad="292100" dist="139700" dir="2700000" algn="tl" rotWithShape="0">
              <a:srgbClr val="333333">
                <a:alpha val="65000"/>
              </a:srgbClr>
            </a:outerShdw>
          </a:effectLst>
        </p:spPr>
      </p:pic>
      <p:pic>
        <p:nvPicPr>
          <p:cNvPr id="32" name="Picture 31">
            <a:extLst>
              <a:ext uri="{FF2B5EF4-FFF2-40B4-BE49-F238E27FC236}">
                <a16:creationId xmlns:a16="http://schemas.microsoft.com/office/drawing/2014/main" id="{84E8F9C1-E6E5-411A-83E8-10927ABD406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19384" y="4427446"/>
            <a:ext cx="2834640" cy="2125980"/>
          </a:xfrm>
          <a:prstGeom prst="rect">
            <a:avLst/>
          </a:prstGeom>
          <a:ln>
            <a:noFill/>
          </a:ln>
          <a:effectLst>
            <a:outerShdw blurRad="292100" dist="139700" dir="2700000" algn="tl" rotWithShape="0">
              <a:srgbClr val="333333">
                <a:alpha val="65000"/>
              </a:srgbClr>
            </a:outerShdw>
          </a:effectLst>
        </p:spPr>
      </p:pic>
      <p:pic>
        <p:nvPicPr>
          <p:cNvPr id="34" name="Picture 33">
            <a:extLst>
              <a:ext uri="{FF2B5EF4-FFF2-40B4-BE49-F238E27FC236}">
                <a16:creationId xmlns:a16="http://schemas.microsoft.com/office/drawing/2014/main" id="{45014064-A90E-4591-985C-9251097C542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53200" y="1884380"/>
            <a:ext cx="2834640" cy="212598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2250"/>
                                        <p:tgtEl>
                                          <p:spTgt spid="26"/>
                                        </p:tgtEl>
                                      </p:cBhvr>
                                    </p:animEffect>
                                  </p:childTnLst>
                                </p:cTn>
                              </p:par>
                            </p:childTnLst>
                          </p:cTn>
                        </p:par>
                        <p:par>
                          <p:cTn id="8" fill="hold">
                            <p:stCondLst>
                              <p:cond delay="2250"/>
                            </p:stCondLst>
                            <p:childTnLst>
                              <p:par>
                                <p:cTn id="9" presetID="10"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2250"/>
                                        <p:tgtEl>
                                          <p:spTgt spid="28"/>
                                        </p:tgtEl>
                                      </p:cBhvr>
                                    </p:animEffect>
                                  </p:childTnLst>
                                </p:cTn>
                              </p:par>
                            </p:childTnLst>
                          </p:cTn>
                        </p:par>
                        <p:par>
                          <p:cTn id="12" fill="hold">
                            <p:stCondLst>
                              <p:cond delay="4500"/>
                            </p:stCondLst>
                            <p:childTnLst>
                              <p:par>
                                <p:cTn id="13" presetID="10" presetClass="entr" presetSubtype="0"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2250"/>
                                        <p:tgtEl>
                                          <p:spTgt spid="34"/>
                                        </p:tgtEl>
                                      </p:cBhvr>
                                    </p:animEffect>
                                  </p:childTnLst>
                                </p:cTn>
                              </p:par>
                            </p:childTnLst>
                          </p:cTn>
                        </p:par>
                        <p:par>
                          <p:cTn id="16" fill="hold">
                            <p:stCondLst>
                              <p:cond delay="6750"/>
                            </p:stCondLst>
                            <p:childTnLst>
                              <p:par>
                                <p:cTn id="17" presetID="10" presetClass="entr" presetSubtype="0"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2250"/>
                                        <p:tgtEl>
                                          <p:spTgt spid="30"/>
                                        </p:tgtEl>
                                      </p:cBhvr>
                                    </p:animEffect>
                                  </p:childTnLst>
                                </p:cTn>
                              </p:par>
                            </p:childTnLst>
                          </p:cTn>
                        </p:par>
                        <p:par>
                          <p:cTn id="20" fill="hold">
                            <p:stCondLst>
                              <p:cond delay="90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2250"/>
                                        <p:tgtEl>
                                          <p:spTgt spid="22"/>
                                        </p:tgtEl>
                                      </p:cBhvr>
                                    </p:animEffect>
                                  </p:childTnLst>
                                </p:cTn>
                              </p:par>
                            </p:childTnLst>
                          </p:cTn>
                        </p:par>
                        <p:par>
                          <p:cTn id="24" fill="hold">
                            <p:stCondLst>
                              <p:cond delay="11250"/>
                            </p:stCondLst>
                            <p:childTnLst>
                              <p:par>
                                <p:cTn id="25" presetID="10" presetClass="entr" presetSubtype="0" fill="hold"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2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09600" y="1524001"/>
            <a:ext cx="8401339" cy="5262979"/>
          </a:xfrm>
          <a:prstGeom prst="rect">
            <a:avLst/>
          </a:prstGeom>
          <a:noFill/>
        </p:spPr>
        <p:txBody>
          <a:bodyPr wrap="square" numCol="2" spcCol="914400" rtlCol="0">
            <a:spAutoFit/>
          </a:bodyPr>
          <a:lstStyle/>
          <a:p>
            <a:r>
              <a:rPr lang="en-US" sz="1200" b="1" dirty="0">
                <a:latin typeface="Arial" pitchFamily="34" charset="0"/>
                <a:cs typeface="Arial" pitchFamily="34" charset="0"/>
              </a:rPr>
              <a:t>Philosophy:</a:t>
            </a:r>
          </a:p>
          <a:p>
            <a:endParaRPr lang="en-US" sz="1200" b="1" dirty="0">
              <a:latin typeface="Arial" pitchFamily="34" charset="0"/>
              <a:cs typeface="Arial" pitchFamily="34" charset="0"/>
            </a:endParaRPr>
          </a:p>
          <a:p>
            <a:r>
              <a:rPr lang="en-US" sz="1200" dirty="0">
                <a:latin typeface="Arial" pitchFamily="34" charset="0"/>
                <a:cs typeface="Arial" pitchFamily="34" charset="0"/>
              </a:rPr>
              <a:t>Our philosophy is to give customer value added services. In search of this we look at the project in totality. Our prime focus is not only optimizing implementation or running cost individually but the Life Cycle Cost. </a:t>
            </a:r>
          </a:p>
          <a:p>
            <a:r>
              <a:rPr lang="en-US" sz="1200" b="1" dirty="0">
                <a:latin typeface="Arial" pitchFamily="34" charset="0"/>
                <a:cs typeface="Arial" pitchFamily="34" charset="0"/>
              </a:rPr>
              <a:t> </a:t>
            </a:r>
            <a:endParaRPr lang="en-US" sz="1200" dirty="0">
              <a:latin typeface="Arial" pitchFamily="34" charset="0"/>
              <a:cs typeface="Arial" pitchFamily="34" charset="0"/>
            </a:endParaRPr>
          </a:p>
          <a:p>
            <a:r>
              <a:rPr lang="en-US" sz="1200" b="1" dirty="0">
                <a:latin typeface="Arial" pitchFamily="34" charset="0"/>
                <a:cs typeface="Arial" pitchFamily="34" charset="0"/>
              </a:rPr>
              <a:t>Overview of Services:</a:t>
            </a:r>
          </a:p>
          <a:p>
            <a:endParaRPr lang="en-US" sz="1200" dirty="0">
              <a:latin typeface="Arial" pitchFamily="34" charset="0"/>
              <a:cs typeface="Arial" pitchFamily="34" charset="0"/>
            </a:endParaRPr>
          </a:p>
          <a:p>
            <a:r>
              <a:rPr lang="en-US" sz="1200" dirty="0">
                <a:latin typeface="Arial" pitchFamily="34" charset="0"/>
                <a:cs typeface="Arial" pitchFamily="34" charset="0"/>
              </a:rPr>
              <a:t>We are in the field of Electrical Consultancy services for various Industrial Projects, Commercial Buildings, Hospitals, Residential projects, Hotels, Resorts, Multiplexes and Amusement Parks.</a:t>
            </a:r>
          </a:p>
          <a:p>
            <a:r>
              <a:rPr lang="en-US" sz="1200" dirty="0">
                <a:latin typeface="Arial" pitchFamily="34" charset="0"/>
                <a:cs typeface="Arial" pitchFamily="34" charset="0"/>
              </a:rPr>
              <a:t> </a:t>
            </a:r>
          </a:p>
          <a:p>
            <a:r>
              <a:rPr lang="en-US" sz="1200" dirty="0">
                <a:latin typeface="Arial" pitchFamily="34" charset="0"/>
                <a:cs typeface="Arial" pitchFamily="34" charset="0"/>
              </a:rPr>
              <a:t>We provide basic and detailed engineering services in the field of Electrical right from estimation, planning, scheduling and designing. Services conform to all the relevant Indian and International standards.</a:t>
            </a:r>
          </a:p>
          <a:p>
            <a:r>
              <a:rPr lang="en-US" sz="1200" dirty="0">
                <a:latin typeface="Arial" pitchFamily="34" charset="0"/>
                <a:cs typeface="Arial" pitchFamily="34" charset="0"/>
              </a:rPr>
              <a:t> </a:t>
            </a:r>
          </a:p>
          <a:p>
            <a:r>
              <a:rPr lang="en-US" sz="1200" b="1" dirty="0">
                <a:latin typeface="Arial" pitchFamily="34" charset="0"/>
                <a:cs typeface="Arial" pitchFamily="34" charset="0"/>
              </a:rPr>
              <a:t>Infrastructure:</a:t>
            </a:r>
            <a:endParaRPr lang="en-US" sz="1200" dirty="0">
              <a:latin typeface="Arial" pitchFamily="34" charset="0"/>
              <a:cs typeface="Arial" pitchFamily="34" charset="0"/>
            </a:endParaRPr>
          </a:p>
          <a:p>
            <a:r>
              <a:rPr lang="en-US" sz="1200" dirty="0">
                <a:latin typeface="Arial" pitchFamily="34" charset="0"/>
                <a:cs typeface="Arial" pitchFamily="34" charset="0"/>
              </a:rPr>
              <a:t>ACE is equipped fully with trained technical personnel including Principal, Key Personnel,  Design Engineers with required drafting &amp; administrative support </a:t>
            </a:r>
          </a:p>
          <a:p>
            <a:r>
              <a:rPr lang="en-US" sz="1200" dirty="0">
                <a:latin typeface="Arial" pitchFamily="34" charset="0"/>
                <a:cs typeface="Arial" pitchFamily="34" charset="0"/>
              </a:rPr>
              <a:t> </a:t>
            </a:r>
          </a:p>
          <a:p>
            <a:endParaRPr lang="en-US" sz="1200" b="1" dirty="0">
              <a:latin typeface="Arial" pitchFamily="34" charset="0"/>
              <a:cs typeface="Arial" pitchFamily="34" charset="0"/>
            </a:endParaRPr>
          </a:p>
          <a:p>
            <a:endParaRPr lang="en-US" sz="1200" b="1" dirty="0">
              <a:latin typeface="Arial" pitchFamily="34" charset="0"/>
              <a:cs typeface="Arial" pitchFamily="34" charset="0"/>
            </a:endParaRPr>
          </a:p>
          <a:p>
            <a:endParaRPr lang="en-US" sz="1200" b="1" dirty="0">
              <a:latin typeface="Arial" pitchFamily="34" charset="0"/>
              <a:cs typeface="Arial" pitchFamily="34" charset="0"/>
            </a:endParaRPr>
          </a:p>
          <a:p>
            <a:endParaRPr lang="en-US" sz="1200" b="1" dirty="0">
              <a:latin typeface="Arial" pitchFamily="34" charset="0"/>
              <a:cs typeface="Arial" pitchFamily="34" charset="0"/>
            </a:endParaRPr>
          </a:p>
          <a:p>
            <a:r>
              <a:rPr lang="en-US" sz="1200" b="1" dirty="0">
                <a:latin typeface="Arial" pitchFamily="34" charset="0"/>
                <a:cs typeface="Arial" pitchFamily="34" charset="0"/>
              </a:rPr>
              <a:t> TYPE OF PROJECTS:</a:t>
            </a:r>
            <a:endParaRPr lang="en-US" sz="1200" dirty="0">
              <a:latin typeface="Arial" pitchFamily="34" charset="0"/>
              <a:cs typeface="Arial" pitchFamily="34" charset="0"/>
            </a:endParaRPr>
          </a:p>
          <a:p>
            <a:pPr lvl="0">
              <a:lnSpc>
                <a:spcPct val="200000"/>
              </a:lnSpc>
              <a:buFont typeface="Arial" pitchFamily="34" charset="0"/>
              <a:buChar char="•"/>
            </a:pPr>
            <a:r>
              <a:rPr lang="en-US" sz="1200" dirty="0">
                <a:latin typeface="Arial" pitchFamily="34" charset="0"/>
                <a:cs typeface="Arial" pitchFamily="34" charset="0"/>
              </a:rPr>
              <a:t> </a:t>
            </a:r>
            <a:r>
              <a:rPr lang="en-US" sz="1200" b="1" dirty="0">
                <a:latin typeface="Arial" pitchFamily="34" charset="0"/>
                <a:cs typeface="Arial" pitchFamily="34" charset="0"/>
              </a:rPr>
              <a:t>Stadiums</a:t>
            </a:r>
          </a:p>
          <a:p>
            <a:pPr lvl="0">
              <a:lnSpc>
                <a:spcPct val="200000"/>
              </a:lnSpc>
              <a:buFont typeface="Arial" pitchFamily="34" charset="0"/>
              <a:buChar char="•"/>
            </a:pPr>
            <a:r>
              <a:rPr lang="en-US" sz="1200" b="1" dirty="0">
                <a:latin typeface="Arial" pitchFamily="34" charset="0"/>
                <a:cs typeface="Arial" pitchFamily="34" charset="0"/>
              </a:rPr>
              <a:t>Business &amp; Exhibition </a:t>
            </a:r>
            <a:r>
              <a:rPr lang="en-US" sz="1200" b="1" dirty="0" err="1">
                <a:latin typeface="Arial" pitchFamily="34" charset="0"/>
                <a:cs typeface="Arial" pitchFamily="34" charset="0"/>
              </a:rPr>
              <a:t>Centres</a:t>
            </a:r>
            <a:endParaRPr lang="en-US" sz="1200" b="1" dirty="0">
              <a:latin typeface="Arial" pitchFamily="34" charset="0"/>
              <a:cs typeface="Arial" pitchFamily="34" charset="0"/>
            </a:endParaRPr>
          </a:p>
          <a:p>
            <a:pPr lvl="0">
              <a:lnSpc>
                <a:spcPct val="200000"/>
              </a:lnSpc>
              <a:buFont typeface="Arial" pitchFamily="34" charset="0"/>
              <a:buChar char="•"/>
            </a:pPr>
            <a:r>
              <a:rPr lang="en-US" sz="1200" b="1" dirty="0">
                <a:latin typeface="Arial" pitchFamily="34" charset="0"/>
                <a:cs typeface="Arial" pitchFamily="34" charset="0"/>
              </a:rPr>
              <a:t>Schools, Educational &amp; Institutional Projects</a:t>
            </a:r>
          </a:p>
          <a:p>
            <a:pPr lvl="0">
              <a:lnSpc>
                <a:spcPct val="200000"/>
              </a:lnSpc>
              <a:buFont typeface="Arial" pitchFamily="34" charset="0"/>
              <a:buChar char="•"/>
            </a:pPr>
            <a:r>
              <a:rPr lang="en-US" sz="1200" b="1" dirty="0">
                <a:latin typeface="Arial" pitchFamily="34" charset="0"/>
                <a:cs typeface="Arial" pitchFamily="34" charset="0"/>
              </a:rPr>
              <a:t>Show rooms</a:t>
            </a:r>
          </a:p>
          <a:p>
            <a:pPr lvl="0">
              <a:lnSpc>
                <a:spcPct val="200000"/>
              </a:lnSpc>
              <a:buFont typeface="Arial" pitchFamily="34" charset="0"/>
              <a:buChar char="•"/>
            </a:pPr>
            <a:r>
              <a:rPr lang="en-US" sz="1200" b="1" dirty="0">
                <a:latin typeface="Arial" pitchFamily="34" charset="0"/>
                <a:cs typeface="Arial" pitchFamily="34" charset="0"/>
              </a:rPr>
              <a:t>Hospitals</a:t>
            </a:r>
          </a:p>
          <a:p>
            <a:pPr lvl="0">
              <a:lnSpc>
                <a:spcPct val="200000"/>
              </a:lnSpc>
              <a:buFont typeface="Arial" pitchFamily="34" charset="0"/>
              <a:buChar char="•"/>
            </a:pPr>
            <a:r>
              <a:rPr lang="en-US" sz="1200" b="1" dirty="0">
                <a:latin typeface="Arial" pitchFamily="34" charset="0"/>
                <a:cs typeface="Arial" pitchFamily="34" charset="0"/>
              </a:rPr>
              <a:t>Industrial &amp; CNG station Projects</a:t>
            </a:r>
          </a:p>
          <a:p>
            <a:pPr lvl="0">
              <a:lnSpc>
                <a:spcPct val="200000"/>
              </a:lnSpc>
              <a:buFont typeface="Arial" pitchFamily="34" charset="0"/>
              <a:buChar char="•"/>
            </a:pPr>
            <a:r>
              <a:rPr lang="en-US" sz="1200" b="1" dirty="0">
                <a:latin typeface="Arial" pitchFamily="34" charset="0"/>
                <a:cs typeface="Arial" pitchFamily="34" charset="0"/>
              </a:rPr>
              <a:t>Corporate Offices , Banks &amp; Complexes</a:t>
            </a:r>
          </a:p>
          <a:p>
            <a:pPr lvl="0">
              <a:lnSpc>
                <a:spcPct val="200000"/>
              </a:lnSpc>
              <a:buFont typeface="Arial" pitchFamily="34" charset="0"/>
              <a:buChar char="•"/>
            </a:pPr>
            <a:r>
              <a:rPr lang="en-US" sz="1200" b="1" dirty="0">
                <a:latin typeface="Arial" pitchFamily="34" charset="0"/>
                <a:cs typeface="Arial" pitchFamily="34" charset="0"/>
              </a:rPr>
              <a:t>Residential Schemes</a:t>
            </a:r>
          </a:p>
          <a:p>
            <a:pPr lvl="0">
              <a:lnSpc>
                <a:spcPct val="200000"/>
              </a:lnSpc>
              <a:buFont typeface="Arial" pitchFamily="34" charset="0"/>
              <a:buChar char="•"/>
            </a:pPr>
            <a:r>
              <a:rPr lang="en-US" sz="1200" b="1" dirty="0">
                <a:latin typeface="Arial" pitchFamily="34" charset="0"/>
                <a:cs typeface="Arial" pitchFamily="34" charset="0"/>
              </a:rPr>
              <a:t>Private Residences</a:t>
            </a:r>
          </a:p>
          <a:p>
            <a:pPr lvl="0">
              <a:lnSpc>
                <a:spcPct val="200000"/>
              </a:lnSpc>
              <a:buFont typeface="Arial" pitchFamily="34" charset="0"/>
              <a:buChar char="•"/>
            </a:pPr>
            <a:r>
              <a:rPr lang="en-US" sz="1200" b="1" dirty="0">
                <a:latin typeface="Arial" pitchFamily="34" charset="0"/>
                <a:cs typeface="Arial" pitchFamily="34" charset="0"/>
              </a:rPr>
              <a:t>Malls</a:t>
            </a:r>
          </a:p>
          <a:p>
            <a:pPr lvl="0">
              <a:lnSpc>
                <a:spcPct val="200000"/>
              </a:lnSpc>
              <a:buFont typeface="Arial" pitchFamily="34" charset="0"/>
              <a:buChar char="•"/>
            </a:pPr>
            <a:r>
              <a:rPr lang="en-US" sz="1200" b="1" dirty="0">
                <a:latin typeface="Arial" pitchFamily="34" charset="0"/>
                <a:cs typeface="Arial" pitchFamily="34" charset="0"/>
              </a:rPr>
              <a:t>Hotels &amp; Resorts</a:t>
            </a:r>
          </a:p>
          <a:p>
            <a:pPr lvl="0">
              <a:lnSpc>
                <a:spcPct val="200000"/>
              </a:lnSpc>
              <a:buFont typeface="Arial" pitchFamily="34" charset="0"/>
              <a:buChar char="•"/>
            </a:pPr>
            <a:r>
              <a:rPr lang="en-US" sz="1200" b="1" dirty="0">
                <a:latin typeface="Arial" pitchFamily="34" charset="0"/>
                <a:cs typeface="Arial" pitchFamily="34" charset="0"/>
              </a:rPr>
              <a:t>Water Parks</a:t>
            </a:r>
          </a:p>
          <a:p>
            <a:endParaRPr lang="en-US" sz="1200" b="1" dirty="0">
              <a:latin typeface="Arial" pitchFamily="34" charset="0"/>
              <a:cs typeface="Arial" pitchFamily="34" charset="0"/>
            </a:endParaRPr>
          </a:p>
          <a:p>
            <a:endParaRPr lang="en-US" sz="1200" dirty="0">
              <a:latin typeface="Arial" pitchFamily="34" charset="0"/>
              <a:cs typeface="Arial" pitchFamily="34" charset="0"/>
            </a:endParaRPr>
          </a:p>
        </p:txBody>
      </p:sp>
      <p:sp>
        <p:nvSpPr>
          <p:cNvPr id="11" name="Rectangle 10"/>
          <p:cNvSpPr/>
          <p:nvPr/>
        </p:nvSpPr>
        <p:spPr>
          <a:xfrm>
            <a:off x="8001000" y="762000"/>
            <a:ext cx="1146469"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Features</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5</a:t>
            </a:fld>
            <a:endParaRPr lang="en-US">
              <a:latin typeface="Arial" pitchFamily="34" charset="0"/>
              <a:cs typeface="Arial" pitchFamily="34" charset="0"/>
            </a:endParaRPr>
          </a:p>
        </p:txBody>
      </p:sp>
      <p:sp>
        <p:nvSpPr>
          <p:cNvPr id="8"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9" name="Picture 8" descr="ACE.bmp"/>
          <p:cNvPicPr>
            <a:picLocks noChangeAspect="1"/>
          </p:cNvPicPr>
          <p:nvPr/>
        </p:nvPicPr>
        <p:blipFill>
          <a:blip r:embed="rId2" cstate="print"/>
          <a:stretch>
            <a:fillRect/>
          </a:stretch>
        </p:blipFill>
        <p:spPr>
          <a:xfrm>
            <a:off x="685800" y="152400"/>
            <a:ext cx="1079044" cy="525806"/>
          </a:xfrm>
          <a:prstGeom prst="rect">
            <a:avLst/>
          </a:prstGeom>
        </p:spPr>
      </p:pic>
    </p:spTree>
    <p:extLst>
      <p:ext uri="{BB962C8B-B14F-4D97-AF65-F5344CB8AC3E}">
        <p14:creationId xmlns:p14="http://schemas.microsoft.com/office/powerpoint/2010/main" val="1939658005"/>
      </p:ext>
    </p:extLst>
  </p:cSld>
  <p:clrMapOvr>
    <a:masterClrMapping/>
  </p:clrMapOvr>
  <p:transition spd="slow" advClick="0" advTm="7000">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64422" y="1509881"/>
            <a:ext cx="9136849" cy="5220000"/>
          </a:xfrm>
          <a:prstGeom prst="rect">
            <a:avLst/>
          </a:prstGeom>
          <a:noFill/>
        </p:spPr>
        <p:txBody>
          <a:bodyPr wrap="square" numCol="2" spcCol="274320" rtlCol="0">
            <a:noAutofit/>
          </a:bodyPr>
          <a:lstStyle/>
          <a:p>
            <a:pPr algn="just"/>
            <a:r>
              <a:rPr lang="en-US" sz="1200" b="1" dirty="0">
                <a:latin typeface="Arial" pitchFamily="34" charset="0"/>
                <a:cs typeface="Arial" pitchFamily="34" charset="0"/>
              </a:rPr>
              <a:t>Designing &amp; Planning of HT / LT Power System:</a:t>
            </a:r>
          </a:p>
          <a:p>
            <a:pPr algn="just"/>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Electrical System Design calculations, Preparation of electrical single line diagrams, metering, protection and interlock schemes, Electrical Load Analysis, Identification of load center, Switchyard Layouts, Sub-station Designs and Electrical Equipment Layouts, Relay Co-ordination Schemes, Preparation of Power drawings and Cable routing networks for Sub-station, Utility area, Various production areas in the Plant Building, Cable tray and cable trench planning</a:t>
            </a:r>
          </a:p>
          <a:p>
            <a:pPr lvl="0" algn="just"/>
            <a:r>
              <a:rPr lang="en-US" sz="1100" dirty="0">
                <a:latin typeface="Arial" pitchFamily="34" charset="0"/>
                <a:cs typeface="Arial" pitchFamily="34" charset="0"/>
              </a:rPr>
              <a:t>Preparation of Cable Schedules</a:t>
            </a:r>
          </a:p>
          <a:p>
            <a:pPr algn="just"/>
            <a:r>
              <a:rPr lang="en-US" sz="1200" dirty="0">
                <a:latin typeface="Arial" pitchFamily="34" charset="0"/>
                <a:cs typeface="Arial" pitchFamily="34" charset="0"/>
              </a:rPr>
              <a:t> </a:t>
            </a:r>
          </a:p>
          <a:p>
            <a:pPr algn="just"/>
            <a:r>
              <a:rPr lang="en-US" sz="1200" b="1" dirty="0">
                <a:latin typeface="Arial" pitchFamily="34" charset="0"/>
                <a:cs typeface="Arial" pitchFamily="34" charset="0"/>
              </a:rPr>
              <a:t>Designing of Emergency Power Supply System:</a:t>
            </a:r>
          </a:p>
          <a:p>
            <a:pPr lvl="0" algn="just"/>
            <a:r>
              <a:rPr lang="en-US" sz="1100" dirty="0">
                <a:latin typeface="Arial" pitchFamily="34" charset="0"/>
                <a:cs typeface="Arial" pitchFamily="34" charset="0"/>
              </a:rPr>
              <a:t>Designing of Diesel Generator ratings and Room Lay-outs, Emergency power Distribution schemes to feed Power to essential equipment, Manual or Auto changeover schemes for D.G. set and Electricity Board’s supply and associated Interlocking schemes</a:t>
            </a:r>
          </a:p>
          <a:p>
            <a:pPr algn="just"/>
            <a:r>
              <a:rPr lang="en-US" sz="1200" b="1" dirty="0">
                <a:latin typeface="Arial" pitchFamily="34" charset="0"/>
                <a:cs typeface="Arial" pitchFamily="34" charset="0"/>
              </a:rPr>
              <a:t> </a:t>
            </a:r>
            <a:endParaRPr lang="en-US" sz="1200" dirty="0">
              <a:latin typeface="Arial" pitchFamily="34" charset="0"/>
              <a:cs typeface="Arial" pitchFamily="34" charset="0"/>
            </a:endParaRPr>
          </a:p>
          <a:p>
            <a:pPr algn="just"/>
            <a:r>
              <a:rPr lang="en-US" sz="1200" b="1" dirty="0">
                <a:latin typeface="Arial" pitchFamily="34" charset="0"/>
                <a:cs typeface="Arial" pitchFamily="34" charset="0"/>
              </a:rPr>
              <a:t>Designing of Power Factor Improvement System:</a:t>
            </a:r>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Designing of Capacitor requirements for the Electrical system</a:t>
            </a:r>
          </a:p>
          <a:p>
            <a:pPr lvl="0" algn="just"/>
            <a:r>
              <a:rPr lang="en-US" sz="1100" dirty="0">
                <a:latin typeface="Arial" pitchFamily="34" charset="0"/>
                <a:cs typeface="Arial" pitchFamily="34" charset="0"/>
              </a:rPr>
              <a:t>Automatic or Manual mode compensation as per the Project requirements</a:t>
            </a:r>
          </a:p>
          <a:p>
            <a:pPr lvl="0" algn="just"/>
            <a:endParaRPr lang="en-US" sz="1100" dirty="0">
              <a:latin typeface="Arial" pitchFamily="34" charset="0"/>
              <a:cs typeface="Arial" pitchFamily="34" charset="0"/>
            </a:endParaRPr>
          </a:p>
          <a:p>
            <a:pPr lvl="0"/>
            <a:r>
              <a:rPr lang="en-US" sz="1200" b="1" dirty="0">
                <a:latin typeface="Arial" pitchFamily="34" charset="0"/>
                <a:cs typeface="Arial" pitchFamily="34" charset="0"/>
              </a:rPr>
              <a:t>Designing of Harmonics system:</a:t>
            </a:r>
          </a:p>
          <a:p>
            <a:r>
              <a:rPr lang="en-US" sz="1100" dirty="0">
                <a:latin typeface="Arial" pitchFamily="34" charset="0"/>
                <a:cs typeface="Arial" pitchFamily="34" charset="0"/>
              </a:rPr>
              <a:t>Harmonics Analysis, Harmonic studies &amp; Active Harmonic Filter planning to keep Harmonics as per IEEE guidelines</a:t>
            </a:r>
          </a:p>
          <a:p>
            <a:pPr algn="just"/>
            <a:r>
              <a:rPr lang="en-US" sz="1200" dirty="0">
                <a:latin typeface="Arial" pitchFamily="34" charset="0"/>
                <a:cs typeface="Arial" pitchFamily="34" charset="0"/>
              </a:rPr>
              <a:t> </a:t>
            </a:r>
          </a:p>
          <a:p>
            <a:pPr algn="just"/>
            <a:r>
              <a:rPr lang="en-US" sz="1200" b="1" dirty="0">
                <a:latin typeface="Arial" pitchFamily="34" charset="0"/>
                <a:cs typeface="Arial" pitchFamily="34" charset="0"/>
              </a:rPr>
              <a:t>Designing of Earthing System:</a:t>
            </a:r>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Designing of </a:t>
            </a:r>
            <a:r>
              <a:rPr lang="en-US" sz="1100" dirty="0" err="1">
                <a:latin typeface="Arial" pitchFamily="34" charset="0"/>
                <a:cs typeface="Arial" pitchFamily="34" charset="0"/>
              </a:rPr>
              <a:t>Earthing</a:t>
            </a:r>
            <a:r>
              <a:rPr lang="en-US" sz="1100" dirty="0">
                <a:latin typeface="Arial" pitchFamily="34" charset="0"/>
                <a:cs typeface="Arial" pitchFamily="34" charset="0"/>
              </a:rPr>
              <a:t> system </a:t>
            </a:r>
          </a:p>
          <a:p>
            <a:pPr lvl="0" algn="just"/>
            <a:r>
              <a:rPr lang="en-US" sz="1100" dirty="0">
                <a:latin typeface="Arial" pitchFamily="34" charset="0"/>
                <a:cs typeface="Arial" pitchFamily="34" charset="0"/>
              </a:rPr>
              <a:t>Preparation of </a:t>
            </a:r>
            <a:r>
              <a:rPr lang="en-US" sz="1100" dirty="0" err="1">
                <a:latin typeface="Arial" pitchFamily="34" charset="0"/>
                <a:cs typeface="Arial" pitchFamily="34" charset="0"/>
              </a:rPr>
              <a:t>Earthing</a:t>
            </a:r>
            <a:r>
              <a:rPr lang="en-US" sz="1100" dirty="0">
                <a:latin typeface="Arial" pitchFamily="34" charset="0"/>
                <a:cs typeface="Arial" pitchFamily="34" charset="0"/>
              </a:rPr>
              <a:t> Layouts</a:t>
            </a:r>
          </a:p>
          <a:p>
            <a:pPr algn="just"/>
            <a:endParaRPr lang="en-US" sz="1200" b="1" dirty="0">
              <a:latin typeface="Arial" pitchFamily="34" charset="0"/>
              <a:cs typeface="Arial" pitchFamily="34" charset="0"/>
            </a:endParaRPr>
          </a:p>
          <a:p>
            <a:pPr algn="just"/>
            <a:endParaRPr lang="en-US" sz="1200" b="1" dirty="0">
              <a:latin typeface="Arial" pitchFamily="34" charset="0"/>
              <a:cs typeface="Arial" pitchFamily="34" charset="0"/>
            </a:endParaRPr>
          </a:p>
          <a:p>
            <a:pPr algn="just"/>
            <a:r>
              <a:rPr lang="en-US" sz="1200" b="1" dirty="0">
                <a:latin typeface="Arial" pitchFamily="34" charset="0"/>
                <a:cs typeface="Arial" pitchFamily="34" charset="0"/>
              </a:rPr>
              <a:t>Designing of Lightning Protection System:</a:t>
            </a:r>
            <a:endParaRPr lang="en-US" sz="1200" dirty="0">
              <a:latin typeface="Arial" pitchFamily="34" charset="0"/>
              <a:cs typeface="Arial" pitchFamily="34" charset="0"/>
            </a:endParaRPr>
          </a:p>
          <a:p>
            <a:pPr lvl="0" algn="just"/>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Designing of Lightning Protection system </a:t>
            </a:r>
          </a:p>
          <a:p>
            <a:pPr lvl="0" algn="just"/>
            <a:r>
              <a:rPr lang="en-US" sz="1100" dirty="0">
                <a:latin typeface="Arial" pitchFamily="34" charset="0"/>
                <a:cs typeface="Arial" pitchFamily="34" charset="0"/>
              </a:rPr>
              <a:t>Preparation of Lightning Protection Layout.</a:t>
            </a:r>
          </a:p>
          <a:p>
            <a:pPr lvl="0" algn="just"/>
            <a:endParaRPr lang="en-US" sz="1200" b="1" dirty="0">
              <a:latin typeface="Arial" pitchFamily="34" charset="0"/>
              <a:cs typeface="Arial" pitchFamily="34" charset="0"/>
            </a:endParaRPr>
          </a:p>
          <a:p>
            <a:pPr lvl="0" algn="just"/>
            <a:r>
              <a:rPr lang="en-US" sz="1200" b="1" dirty="0">
                <a:latin typeface="Arial" pitchFamily="34" charset="0"/>
                <a:cs typeface="Arial" pitchFamily="34" charset="0"/>
              </a:rPr>
              <a:t>Designing of Lighting System:</a:t>
            </a:r>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Design of Lighting system and </a:t>
            </a:r>
            <a:r>
              <a:rPr lang="en-US" sz="1100" dirty="0" err="1">
                <a:latin typeface="Arial" pitchFamily="34" charset="0"/>
                <a:cs typeface="Arial" pitchFamily="34" charset="0"/>
              </a:rPr>
              <a:t>Lux</a:t>
            </a:r>
            <a:r>
              <a:rPr lang="en-US" sz="1100" dirty="0">
                <a:latin typeface="Arial" pitchFamily="34" charset="0"/>
                <a:cs typeface="Arial" pitchFamily="34" charset="0"/>
              </a:rPr>
              <a:t> level calculations for various areas. Preparation of Lighting drawings, Design and distribution schemes for Lighting, Selection of Light fixtures. Preparation of Bills of Quantity. External Lighting system design. Emergency Lighting System design</a:t>
            </a:r>
          </a:p>
          <a:p>
            <a:pPr algn="just"/>
            <a:r>
              <a:rPr lang="en-US" sz="1200" dirty="0">
                <a:latin typeface="Arial" pitchFamily="34" charset="0"/>
                <a:cs typeface="Arial" pitchFamily="34" charset="0"/>
              </a:rPr>
              <a:t> </a:t>
            </a:r>
          </a:p>
          <a:p>
            <a:pPr algn="just"/>
            <a:r>
              <a:rPr lang="en-US" sz="1200" b="1" dirty="0">
                <a:latin typeface="Arial" pitchFamily="34" charset="0"/>
                <a:cs typeface="Arial" pitchFamily="34" charset="0"/>
              </a:rPr>
              <a:t>Designing of Low Voltage &amp; UPS System:</a:t>
            </a:r>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CCTV </a:t>
            </a:r>
            <a:r>
              <a:rPr lang="en-US" sz="1100" dirty="0" err="1">
                <a:latin typeface="Arial" pitchFamily="34" charset="0"/>
                <a:cs typeface="Arial" pitchFamily="34" charset="0"/>
              </a:rPr>
              <a:t>camara</a:t>
            </a:r>
            <a:r>
              <a:rPr lang="en-US" sz="1100" dirty="0">
                <a:latin typeface="Arial" pitchFamily="34" charset="0"/>
                <a:cs typeface="Arial" pitchFamily="34" charset="0"/>
              </a:rPr>
              <a:t> &amp; Access Control System</a:t>
            </a:r>
          </a:p>
          <a:p>
            <a:pPr lvl="0" algn="just"/>
            <a:r>
              <a:rPr lang="en-US" sz="1100" dirty="0">
                <a:latin typeface="Arial" pitchFamily="34" charset="0"/>
                <a:cs typeface="Arial" pitchFamily="34" charset="0"/>
              </a:rPr>
              <a:t>Public Address &amp; Music System</a:t>
            </a:r>
          </a:p>
          <a:p>
            <a:pPr lvl="0" algn="just"/>
            <a:r>
              <a:rPr lang="en-US" sz="1100" dirty="0">
                <a:latin typeface="Arial" pitchFamily="34" charset="0"/>
                <a:cs typeface="Arial" pitchFamily="34" charset="0"/>
              </a:rPr>
              <a:t>Telephone , TV and Networking System</a:t>
            </a:r>
          </a:p>
          <a:p>
            <a:pPr lvl="0" algn="just"/>
            <a:r>
              <a:rPr lang="en-US" sz="1100" dirty="0">
                <a:latin typeface="Arial" pitchFamily="34" charset="0"/>
                <a:cs typeface="Arial" pitchFamily="34" charset="0"/>
              </a:rPr>
              <a:t>Fire  Detection &amp; Alarm System</a:t>
            </a:r>
          </a:p>
          <a:p>
            <a:pPr lvl="0" algn="just"/>
            <a:r>
              <a:rPr lang="en-US" sz="1100" dirty="0">
                <a:latin typeface="Arial" pitchFamily="34" charset="0"/>
                <a:cs typeface="Arial" pitchFamily="34" charset="0"/>
              </a:rPr>
              <a:t>Nurse Calling System</a:t>
            </a:r>
          </a:p>
          <a:p>
            <a:pPr algn="just"/>
            <a:r>
              <a:rPr lang="en-US" sz="1100" dirty="0">
                <a:latin typeface="Arial" pitchFamily="34" charset="0"/>
                <a:cs typeface="Arial" pitchFamily="34" charset="0"/>
              </a:rPr>
              <a:t>UPS Power distribution Scheme</a:t>
            </a:r>
          </a:p>
          <a:p>
            <a:pPr algn="just"/>
            <a:r>
              <a:rPr lang="en-US" sz="1200" dirty="0">
                <a:latin typeface="Arial" pitchFamily="34" charset="0"/>
                <a:cs typeface="Arial" pitchFamily="34" charset="0"/>
              </a:rPr>
              <a:t> </a:t>
            </a:r>
          </a:p>
          <a:p>
            <a:pPr algn="just"/>
            <a:r>
              <a:rPr lang="en-US" sz="1200" b="1" dirty="0">
                <a:latin typeface="Arial" pitchFamily="34" charset="0"/>
                <a:cs typeface="Arial" pitchFamily="34" charset="0"/>
              </a:rPr>
              <a:t>Cost Estimates:</a:t>
            </a:r>
            <a:endParaRPr lang="en-US" sz="1200" dirty="0">
              <a:latin typeface="Arial" pitchFamily="34" charset="0"/>
              <a:cs typeface="Arial" pitchFamily="34" charset="0"/>
            </a:endParaRPr>
          </a:p>
          <a:p>
            <a:pPr lvl="0" algn="just"/>
            <a:r>
              <a:rPr lang="en-US" sz="1200" dirty="0">
                <a:latin typeface="Arial" pitchFamily="34" charset="0"/>
                <a:cs typeface="Arial" pitchFamily="34" charset="0"/>
              </a:rPr>
              <a:t>Preparation of Preliminary and final cost estimates for supply and installation of the entire Electrical system </a:t>
            </a:r>
          </a:p>
          <a:p>
            <a:pPr algn="just"/>
            <a:r>
              <a:rPr lang="en-US" sz="1200" dirty="0">
                <a:latin typeface="Arial" pitchFamily="34" charset="0"/>
                <a:cs typeface="Arial" pitchFamily="34" charset="0"/>
              </a:rPr>
              <a:t> </a:t>
            </a:r>
          </a:p>
          <a:p>
            <a:pPr algn="just"/>
            <a:r>
              <a:rPr lang="en-US" sz="1200" b="1" dirty="0">
                <a:latin typeface="Arial" pitchFamily="34" charset="0"/>
                <a:cs typeface="Arial" pitchFamily="34" charset="0"/>
              </a:rPr>
              <a:t>Designing of Tender Documents for Electrical System:</a:t>
            </a:r>
            <a:endParaRPr lang="en-US" sz="1200" dirty="0">
              <a:latin typeface="Arial" pitchFamily="34" charset="0"/>
              <a:cs typeface="Arial" pitchFamily="34" charset="0"/>
            </a:endParaRPr>
          </a:p>
          <a:p>
            <a:pPr lvl="0" algn="just"/>
            <a:r>
              <a:rPr lang="en-US" sz="1100" dirty="0">
                <a:latin typeface="Arial" pitchFamily="34" charset="0"/>
                <a:cs typeface="Arial" pitchFamily="34" charset="0"/>
              </a:rPr>
              <a:t>Preparation of Technical specifications for various Electrical equipment / material. Preparation of Technical specifications for Erection, testing and Commissioning of Electrical Works. Preparation of Bills of Quantity.</a:t>
            </a:r>
          </a:p>
        </p:txBody>
      </p:sp>
      <p:sp>
        <p:nvSpPr>
          <p:cNvPr id="3" name="Rectangle 2"/>
          <p:cNvSpPr/>
          <p:nvPr/>
        </p:nvSpPr>
        <p:spPr>
          <a:xfrm>
            <a:off x="7010400" y="609600"/>
            <a:ext cx="2792752" cy="400110"/>
          </a:xfrm>
          <a:prstGeom prst="rect">
            <a:avLst/>
          </a:prstGeom>
        </p:spPr>
        <p:txBody>
          <a:bodyPr wrap="none">
            <a:spAutoFit/>
          </a:bodyPr>
          <a:lstStyle/>
          <a:p>
            <a:pPr lvl="0" algn="ctr" defTabSz="914400">
              <a:spcBef>
                <a:spcPct val="0"/>
              </a:spcBef>
              <a:defRPr/>
            </a:pPr>
            <a:r>
              <a:rPr lang="en-US" sz="20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Engineering Services</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6</a:t>
            </a:fld>
            <a:endParaRPr lang="en-US" dirty="0">
              <a:latin typeface="Arial" pitchFamily="34" charset="0"/>
              <a:cs typeface="Arial" pitchFamily="34" charset="0"/>
            </a:endParaRPr>
          </a:p>
        </p:txBody>
      </p:sp>
      <p:sp>
        <p:nvSpPr>
          <p:cNvPr id="1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2" name="Picture 11" descr="ACE.bmp"/>
          <p:cNvPicPr>
            <a:picLocks noChangeAspect="1"/>
          </p:cNvPicPr>
          <p:nvPr/>
        </p:nvPicPr>
        <p:blipFill>
          <a:blip r:embed="rId2" cstate="print"/>
          <a:stretch>
            <a:fillRect/>
          </a:stretch>
        </p:blipFill>
        <p:spPr>
          <a:xfrm>
            <a:off x="685800" y="152400"/>
            <a:ext cx="1079044" cy="525806"/>
          </a:xfrm>
          <a:prstGeom prst="rect">
            <a:avLst/>
          </a:prstGeom>
        </p:spPr>
      </p:pic>
    </p:spTree>
  </p:cSld>
  <p:clrMapOvr>
    <a:masterClrMapping/>
  </p:clrMapOvr>
  <p:transition spd="slow" advClick="0" advTm="7000">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130552" y="1883664"/>
            <a:ext cx="1600200" cy="600164"/>
          </a:xfrm>
          <a:prstGeom prst="rect">
            <a:avLst/>
          </a:prstGeom>
          <a:noFill/>
        </p:spPr>
        <p:txBody>
          <a:bodyPr wrap="square" numCol="1" spcCol="274320" rtlCol="0">
            <a:spAutoFit/>
          </a:bodyPr>
          <a:lstStyle/>
          <a:p>
            <a:r>
              <a:rPr lang="en-US" sz="1100" b="1" dirty="0">
                <a:latin typeface="Arial" pitchFamily="34" charset="0"/>
                <a:cs typeface="Arial" pitchFamily="34" charset="0"/>
              </a:rPr>
              <a:t>Eden Gardens Stadium, </a:t>
            </a:r>
          </a:p>
          <a:p>
            <a:r>
              <a:rPr lang="en-US" sz="1100" b="1" dirty="0">
                <a:latin typeface="Arial" pitchFamily="34" charset="0"/>
                <a:cs typeface="Arial" pitchFamily="34" charset="0"/>
              </a:rPr>
              <a:t>Kolkata</a:t>
            </a:r>
          </a:p>
        </p:txBody>
      </p:sp>
      <p:sp>
        <p:nvSpPr>
          <p:cNvPr id="3" name="Rectangle 2"/>
          <p:cNvSpPr/>
          <p:nvPr/>
        </p:nvSpPr>
        <p:spPr>
          <a:xfrm>
            <a:off x="7391400" y="609600"/>
            <a:ext cx="2416046"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Prestigious Projects</a:t>
            </a:r>
          </a:p>
        </p:txBody>
      </p:sp>
      <p:pic>
        <p:nvPicPr>
          <p:cNvPr id="6" name="Picture 5" descr="19.jpg"/>
          <p:cNvPicPr>
            <a:picLocks noChangeAspect="1"/>
          </p:cNvPicPr>
          <p:nvPr/>
        </p:nvPicPr>
        <p:blipFill>
          <a:blip r:embed="rId3" cstate="print"/>
          <a:stretch>
            <a:fillRect/>
          </a:stretch>
        </p:blipFill>
        <p:spPr>
          <a:xfrm>
            <a:off x="835152" y="1655064"/>
            <a:ext cx="1143000" cy="857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descr="27.jpg"/>
          <p:cNvPicPr>
            <a:picLocks noChangeAspect="1"/>
          </p:cNvPicPr>
          <p:nvPr/>
        </p:nvPicPr>
        <p:blipFill>
          <a:blip r:embed="rId4" cstate="print"/>
          <a:stretch>
            <a:fillRect/>
          </a:stretch>
        </p:blipFill>
        <p:spPr>
          <a:xfrm>
            <a:off x="835152" y="2874264"/>
            <a:ext cx="1146047" cy="859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Rectangle 8"/>
          <p:cNvSpPr/>
          <p:nvPr/>
        </p:nvSpPr>
        <p:spPr>
          <a:xfrm>
            <a:off x="2130552" y="3102864"/>
            <a:ext cx="1188146" cy="430887"/>
          </a:xfrm>
          <a:prstGeom prst="rect">
            <a:avLst/>
          </a:prstGeom>
        </p:spPr>
        <p:txBody>
          <a:bodyPr wrap="none">
            <a:spAutoFit/>
          </a:bodyPr>
          <a:lstStyle/>
          <a:p>
            <a:pPr algn="just"/>
            <a:r>
              <a:rPr lang="en-US" sz="1100" b="1" dirty="0">
                <a:latin typeface="Arial" pitchFamily="34" charset="0"/>
                <a:cs typeface="Arial" pitchFamily="34" charset="0"/>
              </a:rPr>
              <a:t>Mc Cain Foods</a:t>
            </a:r>
          </a:p>
          <a:p>
            <a:pPr algn="just"/>
            <a:r>
              <a:rPr lang="en-US" sz="1100" b="1" dirty="0" err="1">
                <a:latin typeface="Arial" pitchFamily="34" charset="0"/>
                <a:cs typeface="Arial" pitchFamily="34" charset="0"/>
              </a:rPr>
              <a:t>Mehsana</a:t>
            </a:r>
            <a:endParaRPr lang="en-US" sz="1100" b="1" dirty="0">
              <a:latin typeface="Arial" pitchFamily="34" charset="0"/>
              <a:cs typeface="Arial" pitchFamily="34" charset="0"/>
            </a:endParaRPr>
          </a:p>
        </p:txBody>
      </p:sp>
      <p:pic>
        <p:nvPicPr>
          <p:cNvPr id="11" name="Picture 10" descr="37.jpg"/>
          <p:cNvPicPr>
            <a:picLocks noChangeAspect="1"/>
          </p:cNvPicPr>
          <p:nvPr/>
        </p:nvPicPr>
        <p:blipFill>
          <a:blip r:embed="rId5" cstate="print"/>
          <a:stretch>
            <a:fillRect/>
          </a:stretch>
        </p:blipFill>
        <p:spPr>
          <a:xfrm>
            <a:off x="835152" y="4093464"/>
            <a:ext cx="1146048" cy="859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Rectangle 12"/>
          <p:cNvSpPr/>
          <p:nvPr/>
        </p:nvSpPr>
        <p:spPr>
          <a:xfrm>
            <a:off x="2130552" y="4322064"/>
            <a:ext cx="1369286" cy="430887"/>
          </a:xfrm>
          <a:prstGeom prst="rect">
            <a:avLst/>
          </a:prstGeom>
        </p:spPr>
        <p:txBody>
          <a:bodyPr wrap="none">
            <a:spAutoFit/>
          </a:bodyPr>
          <a:lstStyle/>
          <a:p>
            <a:pPr algn="just"/>
            <a:r>
              <a:rPr lang="en-US" sz="1100" b="1" dirty="0">
                <a:latin typeface="Arial" pitchFamily="34" charset="0"/>
                <a:cs typeface="Arial" pitchFamily="34" charset="0"/>
              </a:rPr>
              <a:t>CIMS Hospital</a:t>
            </a:r>
          </a:p>
          <a:p>
            <a:pPr algn="just"/>
            <a:r>
              <a:rPr lang="en-US" sz="1100" b="1" dirty="0">
                <a:latin typeface="Arial" pitchFamily="34" charset="0"/>
                <a:cs typeface="Arial" pitchFamily="34" charset="0"/>
              </a:rPr>
              <a:t>Sola, Ahmedabad</a:t>
            </a:r>
          </a:p>
        </p:txBody>
      </p:sp>
      <p:pic>
        <p:nvPicPr>
          <p:cNvPr id="15" name="Picture 14" descr="22.jpg"/>
          <p:cNvPicPr>
            <a:picLocks noChangeAspect="1"/>
          </p:cNvPicPr>
          <p:nvPr/>
        </p:nvPicPr>
        <p:blipFill>
          <a:blip r:embed="rId6" cstate="print"/>
          <a:stretch>
            <a:fillRect/>
          </a:stretch>
        </p:blipFill>
        <p:spPr>
          <a:xfrm>
            <a:off x="835152" y="5388864"/>
            <a:ext cx="1146048" cy="859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Rectangle 16"/>
          <p:cNvSpPr/>
          <p:nvPr/>
        </p:nvSpPr>
        <p:spPr>
          <a:xfrm>
            <a:off x="2054352" y="5693664"/>
            <a:ext cx="1346844" cy="430887"/>
          </a:xfrm>
          <a:prstGeom prst="rect">
            <a:avLst/>
          </a:prstGeom>
        </p:spPr>
        <p:txBody>
          <a:bodyPr wrap="none">
            <a:spAutoFit/>
          </a:bodyPr>
          <a:lstStyle/>
          <a:p>
            <a:pPr lvl="0" algn="just"/>
            <a:r>
              <a:rPr lang="en-US" sz="1100" b="1" dirty="0" err="1">
                <a:solidFill>
                  <a:prstClr val="black"/>
                </a:solidFill>
                <a:latin typeface="Arial" pitchFamily="34" charset="0"/>
                <a:cs typeface="Arial" pitchFamily="34" charset="0"/>
              </a:rPr>
              <a:t>Thermofisher</a:t>
            </a:r>
            <a:endParaRPr lang="en-US" sz="1100" b="1" dirty="0">
              <a:solidFill>
                <a:prstClr val="black"/>
              </a:solidFill>
              <a:latin typeface="Arial" pitchFamily="34" charset="0"/>
              <a:cs typeface="Arial" pitchFamily="34" charset="0"/>
            </a:endParaRPr>
          </a:p>
          <a:p>
            <a:pPr lvl="0" algn="just"/>
            <a:r>
              <a:rPr lang="en-US" sz="1100" b="1" dirty="0">
                <a:solidFill>
                  <a:prstClr val="black"/>
                </a:solidFill>
                <a:latin typeface="Arial" pitchFamily="34" charset="0"/>
                <a:cs typeface="Arial" pitchFamily="34" charset="0"/>
              </a:rPr>
              <a:t>SEZ, Ahmedabad</a:t>
            </a:r>
          </a:p>
        </p:txBody>
      </p:sp>
      <p:pic>
        <p:nvPicPr>
          <p:cNvPr id="18" name="Picture 17" descr="24.jpg"/>
          <p:cNvPicPr>
            <a:picLocks noChangeAspect="1"/>
          </p:cNvPicPr>
          <p:nvPr/>
        </p:nvPicPr>
        <p:blipFill>
          <a:blip r:embed="rId7" cstate="print"/>
          <a:stretch>
            <a:fillRect/>
          </a:stretch>
        </p:blipFill>
        <p:spPr>
          <a:xfrm>
            <a:off x="3883152" y="1731264"/>
            <a:ext cx="1143000" cy="76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Rectangle 19"/>
          <p:cNvSpPr/>
          <p:nvPr/>
        </p:nvSpPr>
        <p:spPr>
          <a:xfrm>
            <a:off x="5026152" y="1807464"/>
            <a:ext cx="1521570" cy="446276"/>
          </a:xfrm>
          <a:prstGeom prst="rect">
            <a:avLst/>
          </a:prstGeom>
        </p:spPr>
        <p:txBody>
          <a:bodyPr wrap="none">
            <a:spAutoFit/>
          </a:bodyPr>
          <a:lstStyle/>
          <a:p>
            <a:pPr algn="just"/>
            <a:r>
              <a:rPr lang="en-US" sz="1100" b="1" dirty="0">
                <a:latin typeface="Arial" pitchFamily="34" charset="0"/>
                <a:cs typeface="Arial" pitchFamily="34" charset="0"/>
              </a:rPr>
              <a:t>E+L</a:t>
            </a:r>
          </a:p>
          <a:p>
            <a:pPr algn="just"/>
            <a:r>
              <a:rPr lang="en-US" sz="1100" b="1" dirty="0" err="1">
                <a:latin typeface="Arial" pitchFamily="34" charset="0"/>
                <a:cs typeface="Arial" pitchFamily="34" charset="0"/>
              </a:rPr>
              <a:t>Bawla</a:t>
            </a:r>
            <a:r>
              <a:rPr lang="en-US" sz="1100" b="1" dirty="0">
                <a:latin typeface="Arial" pitchFamily="34" charset="0"/>
                <a:cs typeface="Arial" pitchFamily="34" charset="0"/>
              </a:rPr>
              <a:t>, Ahmedabad</a:t>
            </a:r>
            <a:r>
              <a:rPr lang="en-US" sz="1200" b="1" dirty="0">
                <a:latin typeface="Arial" pitchFamily="34" charset="0"/>
                <a:cs typeface="Arial" pitchFamily="34" charset="0"/>
              </a:rPr>
              <a:t>.</a:t>
            </a:r>
          </a:p>
        </p:txBody>
      </p:sp>
      <p:pic>
        <p:nvPicPr>
          <p:cNvPr id="25" name="Picture 24" descr="2.jpg"/>
          <p:cNvPicPr>
            <a:picLocks noChangeAspect="1"/>
          </p:cNvPicPr>
          <p:nvPr/>
        </p:nvPicPr>
        <p:blipFill>
          <a:blip r:embed="rId8" cstate="print"/>
          <a:stretch>
            <a:fillRect/>
          </a:stretch>
        </p:blipFill>
        <p:spPr>
          <a:xfrm>
            <a:off x="3883152" y="4017264"/>
            <a:ext cx="1143000" cy="8572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9" name="Picture 5" descr="C:\projects\UN Mehtha\1. Project Information\Profile of key persons\Profiles\HVAC\69459845.jpg"/>
          <p:cNvPicPr>
            <a:picLocks noChangeAspect="1" noChangeArrowheads="1"/>
          </p:cNvPicPr>
          <p:nvPr/>
        </p:nvPicPr>
        <p:blipFill>
          <a:blip r:embed="rId9"/>
          <a:srcRect l="43233" t="11900" b="28703"/>
          <a:stretch>
            <a:fillRect/>
          </a:stretch>
        </p:blipFill>
        <p:spPr bwMode="auto">
          <a:xfrm>
            <a:off x="6702552" y="1655064"/>
            <a:ext cx="1143000" cy="8969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Picture 1"/>
          <p:cNvPicPr>
            <a:picLocks noChangeAspect="1" noChangeArrowheads="1"/>
          </p:cNvPicPr>
          <p:nvPr/>
        </p:nvPicPr>
        <p:blipFill>
          <a:blip r:embed="rId10" cstate="print"/>
          <a:srcRect/>
          <a:stretch>
            <a:fillRect/>
          </a:stretch>
        </p:blipFill>
        <p:spPr bwMode="auto">
          <a:xfrm>
            <a:off x="6702552" y="2950464"/>
            <a:ext cx="1143000" cy="7731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1" name="Rectangle 30"/>
          <p:cNvSpPr/>
          <p:nvPr/>
        </p:nvSpPr>
        <p:spPr>
          <a:xfrm>
            <a:off x="8150352" y="1883664"/>
            <a:ext cx="1905000" cy="430887"/>
          </a:xfrm>
          <a:prstGeom prst="rect">
            <a:avLst/>
          </a:prstGeom>
        </p:spPr>
        <p:txBody>
          <a:bodyPr wrap="square">
            <a:spAutoFit/>
          </a:bodyPr>
          <a:lstStyle/>
          <a:p>
            <a:pPr algn="just"/>
            <a:r>
              <a:rPr lang="en-US" sz="1100" b="1" dirty="0" err="1">
                <a:latin typeface="Arial" pitchFamily="34" charset="0"/>
                <a:cs typeface="Arial" pitchFamily="34" charset="0"/>
              </a:rPr>
              <a:t>Parekhs</a:t>
            </a:r>
            <a:r>
              <a:rPr lang="en-US" sz="1100" b="1" dirty="0">
                <a:latin typeface="Arial" pitchFamily="34" charset="0"/>
                <a:cs typeface="Arial" pitchFamily="34" charset="0"/>
              </a:rPr>
              <a:t> Hospital</a:t>
            </a:r>
          </a:p>
          <a:p>
            <a:pPr algn="just"/>
            <a:r>
              <a:rPr lang="en-US" sz="1100" b="1" dirty="0">
                <a:latin typeface="Arial" pitchFamily="34" charset="0"/>
                <a:cs typeface="Arial" pitchFamily="34" charset="0"/>
              </a:rPr>
              <a:t>At </a:t>
            </a:r>
            <a:r>
              <a:rPr lang="en-US" sz="1100" b="1" dirty="0" err="1">
                <a:latin typeface="Arial" pitchFamily="34" charset="0"/>
                <a:cs typeface="Arial" pitchFamily="34" charset="0"/>
              </a:rPr>
              <a:t>Ahmedadad</a:t>
            </a:r>
            <a:endParaRPr lang="en-US" sz="1100" b="1" dirty="0">
              <a:latin typeface="Arial" pitchFamily="34" charset="0"/>
              <a:cs typeface="Arial" pitchFamily="34" charset="0"/>
            </a:endParaRPr>
          </a:p>
        </p:txBody>
      </p:sp>
      <p:sp>
        <p:nvSpPr>
          <p:cNvPr id="32" name="Rectangle 31"/>
          <p:cNvSpPr/>
          <p:nvPr/>
        </p:nvSpPr>
        <p:spPr>
          <a:xfrm>
            <a:off x="8226552" y="2874264"/>
            <a:ext cx="1219200" cy="430887"/>
          </a:xfrm>
          <a:prstGeom prst="rect">
            <a:avLst/>
          </a:prstGeom>
        </p:spPr>
        <p:txBody>
          <a:bodyPr wrap="square">
            <a:spAutoFit/>
          </a:bodyPr>
          <a:lstStyle/>
          <a:p>
            <a:pPr algn="just"/>
            <a:r>
              <a:rPr lang="en-US" sz="1100" b="1" dirty="0">
                <a:latin typeface="Arial" pitchFamily="34" charset="0"/>
                <a:cs typeface="Arial" pitchFamily="34" charset="0"/>
              </a:rPr>
              <a:t>AIMS Hospital</a:t>
            </a:r>
          </a:p>
          <a:p>
            <a:pPr algn="just"/>
            <a:r>
              <a:rPr lang="en-US" sz="1100" b="1" dirty="0">
                <a:latin typeface="Arial" pitchFamily="34" charset="0"/>
                <a:cs typeface="Arial" pitchFamily="34" charset="0"/>
              </a:rPr>
              <a:t>At </a:t>
            </a:r>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p:txBody>
      </p:sp>
      <p:sp>
        <p:nvSpPr>
          <p:cNvPr id="36" name="Rectangle 35"/>
          <p:cNvSpPr/>
          <p:nvPr/>
        </p:nvSpPr>
        <p:spPr>
          <a:xfrm>
            <a:off x="8226552" y="4322064"/>
            <a:ext cx="1447800" cy="430887"/>
          </a:xfrm>
          <a:prstGeom prst="rect">
            <a:avLst/>
          </a:prstGeom>
        </p:spPr>
        <p:txBody>
          <a:bodyPr wrap="square">
            <a:spAutoFit/>
          </a:bodyPr>
          <a:lstStyle/>
          <a:p>
            <a:pPr algn="just"/>
            <a:r>
              <a:rPr lang="en-US" sz="1100" b="1" dirty="0" err="1">
                <a:latin typeface="Arial" pitchFamily="34" charset="0"/>
                <a:cs typeface="Arial" pitchFamily="34" charset="0"/>
              </a:rPr>
              <a:t>Artex</a:t>
            </a:r>
            <a:r>
              <a:rPr lang="en-US" sz="1100" b="1" dirty="0">
                <a:latin typeface="Arial" pitchFamily="34" charset="0"/>
                <a:cs typeface="Arial" pitchFamily="34" charset="0"/>
              </a:rPr>
              <a:t> </a:t>
            </a:r>
            <a:r>
              <a:rPr lang="en-US" sz="1100" b="1" dirty="0" err="1">
                <a:latin typeface="Arial" pitchFamily="34" charset="0"/>
                <a:cs typeface="Arial" pitchFamily="34" charset="0"/>
              </a:rPr>
              <a:t>Apperals</a:t>
            </a:r>
            <a:endParaRPr lang="en-US" sz="1100" b="1" dirty="0">
              <a:latin typeface="Arial" pitchFamily="34" charset="0"/>
              <a:cs typeface="Arial" pitchFamily="34" charset="0"/>
            </a:endParaRPr>
          </a:p>
          <a:p>
            <a:pPr algn="just"/>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p:txBody>
      </p:sp>
      <p:pic>
        <p:nvPicPr>
          <p:cNvPr id="37" name="Picture 36" descr="SNAPS 028.jpg"/>
          <p:cNvPicPr>
            <a:picLocks noChangeAspect="1"/>
          </p:cNvPicPr>
          <p:nvPr/>
        </p:nvPicPr>
        <p:blipFill>
          <a:blip r:embed="rId11" cstate="print"/>
          <a:stretch>
            <a:fillRect/>
          </a:stretch>
        </p:blipFill>
        <p:spPr>
          <a:xfrm>
            <a:off x="6626352" y="4169664"/>
            <a:ext cx="1146048" cy="8595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9" name="Slide Number Placeholder 38"/>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7</a:t>
            </a:fld>
            <a:endParaRPr lang="en-US">
              <a:latin typeface="Arial" pitchFamily="34" charset="0"/>
              <a:cs typeface="Arial" pitchFamily="34" charset="0"/>
            </a:endParaRPr>
          </a:p>
        </p:txBody>
      </p:sp>
      <p:pic>
        <p:nvPicPr>
          <p:cNvPr id="41" name="Picture 40" descr="DURAVIT.jpg"/>
          <p:cNvPicPr>
            <a:picLocks noChangeAspect="1"/>
          </p:cNvPicPr>
          <p:nvPr/>
        </p:nvPicPr>
        <p:blipFill>
          <a:blip r:embed="rId12"/>
          <a:stretch>
            <a:fillRect/>
          </a:stretch>
        </p:blipFill>
        <p:spPr>
          <a:xfrm>
            <a:off x="6626352" y="5388864"/>
            <a:ext cx="1143000" cy="9858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2" name="Rectangle 41"/>
          <p:cNvSpPr/>
          <p:nvPr/>
        </p:nvSpPr>
        <p:spPr>
          <a:xfrm>
            <a:off x="8226552" y="5617464"/>
            <a:ext cx="1295400" cy="600164"/>
          </a:xfrm>
          <a:prstGeom prst="rect">
            <a:avLst/>
          </a:prstGeom>
        </p:spPr>
        <p:txBody>
          <a:bodyPr wrap="square">
            <a:spAutoFit/>
          </a:bodyPr>
          <a:lstStyle/>
          <a:p>
            <a:pPr algn="just"/>
            <a:r>
              <a:rPr lang="en-US" sz="1100" b="1" dirty="0" err="1">
                <a:latin typeface="Arial" pitchFamily="34" charset="0"/>
                <a:cs typeface="Arial" pitchFamily="34" charset="0"/>
              </a:rPr>
              <a:t>Duravit</a:t>
            </a:r>
            <a:r>
              <a:rPr lang="en-US" sz="1100" b="1" dirty="0">
                <a:latin typeface="Arial" pitchFamily="34" charset="0"/>
                <a:cs typeface="Arial" pitchFamily="34" charset="0"/>
              </a:rPr>
              <a:t> </a:t>
            </a:r>
          </a:p>
          <a:p>
            <a:pPr algn="just"/>
            <a:r>
              <a:rPr lang="en-US" sz="1100" b="1" dirty="0">
                <a:latin typeface="Arial" pitchFamily="34" charset="0"/>
                <a:cs typeface="Arial" pitchFamily="34" charset="0"/>
              </a:rPr>
              <a:t>Office Building</a:t>
            </a:r>
          </a:p>
          <a:p>
            <a:pPr algn="just"/>
            <a:r>
              <a:rPr lang="en-US" sz="1100" b="1" dirty="0" err="1">
                <a:latin typeface="Arial" pitchFamily="34" charset="0"/>
                <a:cs typeface="Arial" pitchFamily="34" charset="0"/>
              </a:rPr>
              <a:t>Tarapur</a:t>
            </a:r>
            <a:r>
              <a:rPr lang="en-US" sz="1100" b="1" dirty="0">
                <a:latin typeface="Arial" pitchFamily="34" charset="0"/>
                <a:cs typeface="Arial" pitchFamily="34" charset="0"/>
              </a:rPr>
              <a:t>, Gujarat</a:t>
            </a:r>
          </a:p>
        </p:txBody>
      </p:sp>
      <p:sp>
        <p:nvSpPr>
          <p:cNvPr id="47" name="Rectangle 46"/>
          <p:cNvSpPr/>
          <p:nvPr/>
        </p:nvSpPr>
        <p:spPr>
          <a:xfrm>
            <a:off x="5026152" y="2950464"/>
            <a:ext cx="1600200" cy="430887"/>
          </a:xfrm>
          <a:prstGeom prst="rect">
            <a:avLst/>
          </a:prstGeom>
        </p:spPr>
        <p:txBody>
          <a:bodyPr wrap="square">
            <a:spAutoFit/>
          </a:bodyPr>
          <a:lstStyle/>
          <a:p>
            <a:pPr lvl="0" algn="just"/>
            <a:r>
              <a:rPr lang="en-US" sz="1100" b="1" dirty="0">
                <a:latin typeface="Arial" pitchFamily="34" charset="0"/>
                <a:cs typeface="Arial" pitchFamily="34" charset="0"/>
              </a:rPr>
              <a:t>NID, Auditorium</a:t>
            </a:r>
          </a:p>
          <a:p>
            <a:pPr lvl="0" algn="just"/>
            <a:r>
              <a:rPr lang="en-US" sz="1100" b="1" dirty="0" err="1">
                <a:latin typeface="Arial" pitchFamily="34" charset="0"/>
                <a:cs typeface="Arial" pitchFamily="34" charset="0"/>
              </a:rPr>
              <a:t>Gandhinagar</a:t>
            </a:r>
            <a:r>
              <a:rPr lang="en-US" sz="1100" b="1" dirty="0">
                <a:latin typeface="Arial" pitchFamily="34" charset="0"/>
                <a:cs typeface="Arial" pitchFamily="34" charset="0"/>
              </a:rPr>
              <a:t>.</a:t>
            </a:r>
            <a:endParaRPr lang="en-US" sz="1100" b="1" dirty="0">
              <a:solidFill>
                <a:prstClr val="black"/>
              </a:solidFill>
              <a:latin typeface="Arial" pitchFamily="34" charset="0"/>
              <a:cs typeface="Arial" pitchFamily="34" charset="0"/>
            </a:endParaRPr>
          </a:p>
        </p:txBody>
      </p:sp>
      <p:sp>
        <p:nvSpPr>
          <p:cNvPr id="28" name="Rectangle 27"/>
          <p:cNvSpPr/>
          <p:nvPr/>
        </p:nvSpPr>
        <p:spPr>
          <a:xfrm>
            <a:off x="5026152" y="4169664"/>
            <a:ext cx="1510350" cy="600164"/>
          </a:xfrm>
          <a:prstGeom prst="rect">
            <a:avLst/>
          </a:prstGeom>
        </p:spPr>
        <p:txBody>
          <a:bodyPr wrap="none">
            <a:spAutoFit/>
          </a:bodyPr>
          <a:lstStyle/>
          <a:p>
            <a:r>
              <a:rPr lang="en-US" sz="1100" b="1" dirty="0" err="1">
                <a:latin typeface="Arial" pitchFamily="34" charset="0"/>
                <a:cs typeface="Arial" pitchFamily="34" charset="0"/>
              </a:rPr>
              <a:t>Kloeckner</a:t>
            </a:r>
            <a:r>
              <a:rPr lang="en-US" sz="1100" b="1" dirty="0">
                <a:latin typeface="Arial" pitchFamily="34" charset="0"/>
                <a:cs typeface="Arial" pitchFamily="34" charset="0"/>
              </a:rPr>
              <a:t> </a:t>
            </a:r>
            <a:r>
              <a:rPr lang="en-US" sz="1100" b="1" dirty="0" err="1">
                <a:latin typeface="Arial" pitchFamily="34" charset="0"/>
                <a:cs typeface="Arial" pitchFamily="34" charset="0"/>
              </a:rPr>
              <a:t>Desma</a:t>
            </a:r>
            <a:r>
              <a:rPr lang="en-US" sz="1100" b="1" dirty="0">
                <a:latin typeface="Arial" pitchFamily="34" charset="0"/>
                <a:cs typeface="Arial" pitchFamily="34" charset="0"/>
              </a:rPr>
              <a:t> </a:t>
            </a:r>
          </a:p>
          <a:p>
            <a:r>
              <a:rPr lang="en-US" sz="1100" b="1" dirty="0">
                <a:latin typeface="Arial" pitchFamily="34" charset="0"/>
                <a:cs typeface="Arial" pitchFamily="34" charset="0"/>
              </a:rPr>
              <a:t>Office Building</a:t>
            </a:r>
          </a:p>
          <a:p>
            <a:r>
              <a:rPr lang="en-US" sz="1100" b="1" dirty="0" err="1">
                <a:latin typeface="Arial" pitchFamily="34" charset="0"/>
                <a:cs typeface="Arial" pitchFamily="34" charset="0"/>
              </a:rPr>
              <a:t>Odhav</a:t>
            </a:r>
            <a:r>
              <a:rPr lang="en-US" sz="1100" b="1" dirty="0">
                <a:latin typeface="Arial" pitchFamily="34" charset="0"/>
                <a:cs typeface="Arial" pitchFamily="34" charset="0"/>
              </a:rPr>
              <a:t>, </a:t>
            </a:r>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p:txBody>
      </p:sp>
      <p:pic>
        <p:nvPicPr>
          <p:cNvPr id="33" name="Picture 32" descr="MAMATA.jpg"/>
          <p:cNvPicPr>
            <a:picLocks noChangeAspect="1"/>
          </p:cNvPicPr>
          <p:nvPr/>
        </p:nvPicPr>
        <p:blipFill>
          <a:blip r:embed="rId13" cstate="print"/>
          <a:stretch>
            <a:fillRect/>
          </a:stretch>
        </p:blipFill>
        <p:spPr>
          <a:xfrm>
            <a:off x="3883152" y="5388864"/>
            <a:ext cx="1143000" cy="857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4" name="Rectangle 33"/>
          <p:cNvSpPr/>
          <p:nvPr/>
        </p:nvSpPr>
        <p:spPr>
          <a:xfrm>
            <a:off x="5102352" y="5465064"/>
            <a:ext cx="1371600" cy="769441"/>
          </a:xfrm>
          <a:prstGeom prst="rect">
            <a:avLst/>
          </a:prstGeom>
        </p:spPr>
        <p:txBody>
          <a:bodyPr wrap="square">
            <a:spAutoFit/>
          </a:bodyPr>
          <a:lstStyle/>
          <a:p>
            <a:r>
              <a:rPr lang="en-US" sz="1100" b="1" dirty="0" err="1">
                <a:latin typeface="Arial" pitchFamily="34" charset="0"/>
                <a:cs typeface="Arial" pitchFamily="34" charset="0"/>
              </a:rPr>
              <a:t>Mamata</a:t>
            </a:r>
            <a:r>
              <a:rPr lang="en-US" sz="1100" b="1" dirty="0">
                <a:latin typeface="Arial" pitchFamily="34" charset="0"/>
                <a:cs typeface="Arial" pitchFamily="34" charset="0"/>
              </a:rPr>
              <a:t> Machinery</a:t>
            </a:r>
          </a:p>
          <a:p>
            <a:r>
              <a:rPr lang="en-US" sz="1100" b="1" dirty="0" err="1">
                <a:latin typeface="Arial" pitchFamily="34" charset="0"/>
                <a:cs typeface="Arial" pitchFamily="34" charset="0"/>
              </a:rPr>
              <a:t>Changodar</a:t>
            </a:r>
            <a:r>
              <a:rPr lang="en-US" sz="1100" b="1" dirty="0">
                <a:latin typeface="Arial" pitchFamily="34" charset="0"/>
                <a:cs typeface="Arial" pitchFamily="34" charset="0"/>
              </a:rPr>
              <a:t>, </a:t>
            </a:r>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p:txBody>
      </p:sp>
      <p:sp>
        <p:nvSpPr>
          <p:cNvPr id="38"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40" name="Picture 39" descr="ACE.bmp"/>
          <p:cNvPicPr>
            <a:picLocks noChangeAspect="1"/>
          </p:cNvPicPr>
          <p:nvPr/>
        </p:nvPicPr>
        <p:blipFill>
          <a:blip r:embed="rId14" cstate="print"/>
          <a:stretch>
            <a:fillRect/>
          </a:stretch>
        </p:blipFill>
        <p:spPr>
          <a:xfrm>
            <a:off x="685800" y="152400"/>
            <a:ext cx="1079044" cy="525806"/>
          </a:xfrm>
          <a:prstGeom prst="rect">
            <a:avLst/>
          </a:prstGeom>
        </p:spPr>
      </p:pic>
      <p:pic>
        <p:nvPicPr>
          <p:cNvPr id="2" name="Picture 1"/>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883152" y="2768645"/>
            <a:ext cx="1070307" cy="8630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advClick="0" advTm="7000">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descr="15.jpg"/>
          <p:cNvPicPr>
            <a:picLocks noChangeAspect="1"/>
          </p:cNvPicPr>
          <p:nvPr/>
        </p:nvPicPr>
        <p:blipFill>
          <a:blip r:embed="rId3" cstate="print"/>
          <a:stretch>
            <a:fillRect/>
          </a:stretch>
        </p:blipFill>
        <p:spPr>
          <a:xfrm>
            <a:off x="3133046" y="1981200"/>
            <a:ext cx="1950720" cy="14630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5" name="Picture 34" descr="19.jpg"/>
          <p:cNvPicPr>
            <a:picLocks noChangeAspect="1"/>
          </p:cNvPicPr>
          <p:nvPr/>
        </p:nvPicPr>
        <p:blipFill>
          <a:blip r:embed="rId4" cstate="print"/>
          <a:stretch>
            <a:fillRect/>
          </a:stretch>
        </p:blipFill>
        <p:spPr>
          <a:xfrm>
            <a:off x="847046" y="1981200"/>
            <a:ext cx="1950720" cy="14630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770846" y="1600200"/>
            <a:ext cx="4724400" cy="261610"/>
          </a:xfrm>
          <a:prstGeom prst="rect">
            <a:avLst/>
          </a:prstGeom>
          <a:noFill/>
        </p:spPr>
        <p:txBody>
          <a:bodyPr wrap="square" numCol="2" spcCol="274320" rtlCol="0">
            <a:spAutoFit/>
          </a:bodyPr>
          <a:lstStyle/>
          <a:p>
            <a:r>
              <a:rPr lang="en-US" sz="1100" b="1" dirty="0">
                <a:latin typeface="Arial" pitchFamily="34" charset="0"/>
                <a:cs typeface="Arial" pitchFamily="34" charset="0"/>
              </a:rPr>
              <a:t>Eden Gardens Stadium, Kolkata</a:t>
            </a:r>
          </a:p>
        </p:txBody>
      </p:sp>
      <p:sp>
        <p:nvSpPr>
          <p:cNvPr id="3" name="Rectangle 2"/>
          <p:cNvSpPr/>
          <p:nvPr/>
        </p:nvSpPr>
        <p:spPr>
          <a:xfrm>
            <a:off x="7391400" y="609600"/>
            <a:ext cx="2416046"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Prestigious Projects</a:t>
            </a:r>
          </a:p>
        </p:txBody>
      </p:sp>
      <p:sp>
        <p:nvSpPr>
          <p:cNvPr id="39" name="Slide Number Placeholder 38"/>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8</a:t>
            </a:fld>
            <a:endParaRPr lang="en-US">
              <a:latin typeface="Arial" pitchFamily="34" charset="0"/>
              <a:cs typeface="Arial" pitchFamily="34" charset="0"/>
            </a:endParaRPr>
          </a:p>
        </p:txBody>
      </p:sp>
      <p:pic>
        <p:nvPicPr>
          <p:cNvPr id="40" name="Picture 39" descr="16.jpg"/>
          <p:cNvPicPr>
            <a:picLocks noChangeAspect="1"/>
          </p:cNvPicPr>
          <p:nvPr/>
        </p:nvPicPr>
        <p:blipFill>
          <a:blip r:embed="rId5" cstate="print"/>
          <a:stretch>
            <a:fillRect/>
          </a:stretch>
        </p:blipFill>
        <p:spPr>
          <a:xfrm>
            <a:off x="5410200" y="1981200"/>
            <a:ext cx="1950720" cy="14630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3" name="Picture 42" descr="17.jpg"/>
          <p:cNvPicPr>
            <a:picLocks noChangeAspect="1"/>
          </p:cNvPicPr>
          <p:nvPr/>
        </p:nvPicPr>
        <p:blipFill>
          <a:blip r:embed="rId6" cstate="print"/>
          <a:stretch>
            <a:fillRect/>
          </a:stretch>
        </p:blipFill>
        <p:spPr>
          <a:xfrm>
            <a:off x="7772400" y="1981200"/>
            <a:ext cx="1950720" cy="14630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7" name="Picture 3"/>
          <p:cNvPicPr>
            <a:picLocks noChangeAspect="1" noChangeArrowheads="1"/>
          </p:cNvPicPr>
          <p:nvPr/>
        </p:nvPicPr>
        <p:blipFill>
          <a:blip r:embed="rId7"/>
          <a:srcRect/>
          <a:stretch>
            <a:fillRect/>
          </a:stretch>
        </p:blipFill>
        <p:spPr bwMode="auto">
          <a:xfrm>
            <a:off x="3133046" y="4800600"/>
            <a:ext cx="2093497" cy="137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p:cNvPicPr>
            <a:picLocks noChangeAspect="1" noChangeArrowheads="1"/>
          </p:cNvPicPr>
          <p:nvPr/>
        </p:nvPicPr>
        <p:blipFill>
          <a:blip r:embed="rId8" cstate="print"/>
          <a:srcRect/>
          <a:stretch>
            <a:fillRect/>
          </a:stretch>
        </p:blipFill>
        <p:spPr bwMode="auto">
          <a:xfrm>
            <a:off x="5334000" y="4800599"/>
            <a:ext cx="2191940" cy="137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9" name="Picture 5"/>
          <p:cNvPicPr>
            <a:picLocks noChangeAspect="1" noChangeArrowheads="1"/>
          </p:cNvPicPr>
          <p:nvPr/>
        </p:nvPicPr>
        <p:blipFill>
          <a:blip r:embed="rId9" cstate="print"/>
          <a:srcRect/>
          <a:stretch>
            <a:fillRect/>
          </a:stretch>
        </p:blipFill>
        <p:spPr bwMode="auto">
          <a:xfrm>
            <a:off x="7696200" y="4800600"/>
            <a:ext cx="2093497" cy="137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6" name="Rectangle 45"/>
          <p:cNvSpPr/>
          <p:nvPr/>
        </p:nvSpPr>
        <p:spPr>
          <a:xfrm>
            <a:off x="694646" y="4343400"/>
            <a:ext cx="7157729" cy="261610"/>
          </a:xfrm>
          <a:prstGeom prst="rect">
            <a:avLst/>
          </a:prstGeom>
        </p:spPr>
        <p:txBody>
          <a:bodyPr wrap="none">
            <a:spAutoFit/>
          </a:bodyPr>
          <a:lstStyle/>
          <a:p>
            <a:pPr algn="just"/>
            <a:r>
              <a:rPr lang="en-US" sz="1100" b="1" dirty="0">
                <a:latin typeface="Arial" pitchFamily="34" charset="0"/>
                <a:cs typeface="Arial" pitchFamily="34" charset="0"/>
              </a:rPr>
              <a:t>Mahatma </a:t>
            </a:r>
            <a:r>
              <a:rPr lang="en-US" sz="1100" b="1" dirty="0" err="1">
                <a:latin typeface="Arial" pitchFamily="34" charset="0"/>
                <a:cs typeface="Arial" pitchFamily="34" charset="0"/>
              </a:rPr>
              <a:t>Mandir</a:t>
            </a:r>
            <a:r>
              <a:rPr lang="en-US" sz="1100" b="1" dirty="0">
                <a:latin typeface="Arial" pitchFamily="34" charset="0"/>
                <a:cs typeface="Arial" pitchFamily="34" charset="0"/>
              </a:rPr>
              <a:t> – Convention Center, Exhibition Center, Salt Mound &amp; Gandhi Garden at Gandhi Nagar.</a:t>
            </a:r>
          </a:p>
        </p:txBody>
      </p:sp>
      <p:pic>
        <p:nvPicPr>
          <p:cNvPr id="1030" name="Picture 6"/>
          <p:cNvPicPr>
            <a:picLocks noChangeAspect="1" noChangeArrowheads="1"/>
          </p:cNvPicPr>
          <p:nvPr/>
        </p:nvPicPr>
        <p:blipFill>
          <a:blip r:embed="rId10" cstate="print"/>
          <a:srcRect/>
          <a:stretch>
            <a:fillRect/>
          </a:stretch>
        </p:blipFill>
        <p:spPr bwMode="auto">
          <a:xfrm>
            <a:off x="770846" y="4800600"/>
            <a:ext cx="2238922" cy="137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8" name="Picture 17" descr="ACE.bmp"/>
          <p:cNvPicPr>
            <a:picLocks noChangeAspect="1"/>
          </p:cNvPicPr>
          <p:nvPr/>
        </p:nvPicPr>
        <p:blipFill>
          <a:blip r:embed="rId11" cstate="print"/>
          <a:stretch>
            <a:fillRect/>
          </a:stretch>
        </p:blipFill>
        <p:spPr>
          <a:xfrm>
            <a:off x="685800" y="152400"/>
            <a:ext cx="1079044" cy="525806"/>
          </a:xfrm>
          <a:prstGeom prst="rect">
            <a:avLst/>
          </a:prstGeom>
        </p:spPr>
      </p:pic>
    </p:spTree>
  </p:cSld>
  <p:clrMapOvr>
    <a:masterClrMapping/>
  </p:clrMapOvr>
  <p:transition spd="slow" advClick="0" advTm="7000">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00" y="609600"/>
            <a:ext cx="2274982" cy="369332"/>
          </a:xfrm>
          <a:prstGeom prst="rect">
            <a:avLst/>
          </a:prstGeom>
        </p:spPr>
        <p:txBody>
          <a:bodyPr wrap="squar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Prestigious Clients</a:t>
            </a:r>
          </a:p>
        </p:txBody>
      </p:sp>
      <p:sp>
        <p:nvSpPr>
          <p:cNvPr id="85" name="Slide Number Placeholder 84"/>
          <p:cNvSpPr>
            <a:spLocks noGrp="1"/>
          </p:cNvSpPr>
          <p:nvPr>
            <p:ph type="sldNum" sz="quarter" idx="12"/>
          </p:nvPr>
        </p:nvSpPr>
        <p:spPr>
          <a:xfrm>
            <a:off x="0" y="1272222"/>
            <a:ext cx="577850" cy="244476"/>
          </a:xfrm>
        </p:spPr>
        <p:txBody>
          <a:bodyPr>
            <a:normAutofit fontScale="85000" lnSpcReduction="20000"/>
          </a:bodyPr>
          <a:lstStyle/>
          <a:p>
            <a:fld id="{67C075B1-8DA9-4E9E-B9F1-C28E95D32A47}" type="slidenum">
              <a:rPr lang="en-US" smtClean="0">
                <a:latin typeface="Arial" pitchFamily="34" charset="0"/>
                <a:cs typeface="Arial" pitchFamily="34" charset="0"/>
              </a:rPr>
              <a:pPr/>
              <a:t>9</a:t>
            </a:fld>
            <a:endParaRPr lang="en-US">
              <a:latin typeface="Arial" pitchFamily="34" charset="0"/>
              <a:cs typeface="Arial" pitchFamily="34" charset="0"/>
            </a:endParaRPr>
          </a:p>
        </p:txBody>
      </p:sp>
      <p:sp>
        <p:nvSpPr>
          <p:cNvPr id="9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92" name="Picture 91" descr="ACE.bmp"/>
          <p:cNvPicPr>
            <a:picLocks noChangeAspect="1"/>
          </p:cNvPicPr>
          <p:nvPr/>
        </p:nvPicPr>
        <p:blipFill>
          <a:blip r:embed="rId2" cstate="print"/>
          <a:stretch>
            <a:fillRect/>
          </a:stretch>
        </p:blipFill>
        <p:spPr>
          <a:xfrm>
            <a:off x="685800" y="152400"/>
            <a:ext cx="1079044" cy="525806"/>
          </a:xfrm>
          <a:prstGeom prst="rect">
            <a:avLst/>
          </a:prstGeom>
        </p:spPr>
      </p:pic>
      <p:pic>
        <p:nvPicPr>
          <p:cNvPr id="135" name="Picture 134" descr="JAGANNATH.jpg"/>
          <p:cNvPicPr>
            <a:picLocks noChangeAspect="1"/>
          </p:cNvPicPr>
          <p:nvPr/>
        </p:nvPicPr>
        <p:blipFill>
          <a:blip r:embed="rId3"/>
          <a:stretch>
            <a:fillRect/>
          </a:stretch>
        </p:blipFill>
        <p:spPr>
          <a:xfrm>
            <a:off x="2479894" y="2015554"/>
            <a:ext cx="655699" cy="548344"/>
          </a:xfrm>
          <a:prstGeom prst="rect">
            <a:avLst/>
          </a:prstGeom>
          <a:ln>
            <a:noFill/>
          </a:ln>
          <a:effectLst>
            <a:outerShdw blurRad="292100" dist="139700" dir="2700000" algn="tl" rotWithShape="0">
              <a:srgbClr val="333333">
                <a:alpha val="65000"/>
              </a:srgbClr>
            </a:outerShdw>
          </a:effectLst>
        </p:spPr>
      </p:pic>
      <p:sp>
        <p:nvSpPr>
          <p:cNvPr id="86" name="TextBox 85"/>
          <p:cNvSpPr txBox="1"/>
          <p:nvPr/>
        </p:nvSpPr>
        <p:spPr>
          <a:xfrm>
            <a:off x="611066" y="1599162"/>
            <a:ext cx="2837860"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RELIGIOUS</a:t>
            </a:r>
            <a:endParaRPr lang="en-US" sz="1100" b="1" dirty="0">
              <a:latin typeface="Arial" pitchFamily="34" charset="0"/>
              <a:cs typeface="Arial" pitchFamily="34" charset="0"/>
            </a:endParaRP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1153" y="1982641"/>
            <a:ext cx="610031" cy="5548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8553" y="1974390"/>
            <a:ext cx="655698" cy="5631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9" descr="AARVEE DENIMS.jpg"/>
          <p:cNvPicPr>
            <a:picLocks noChangeAspect="1"/>
          </p:cNvPicPr>
          <p:nvPr/>
        </p:nvPicPr>
        <p:blipFill>
          <a:blip r:embed="rId6"/>
          <a:stretch>
            <a:fillRect/>
          </a:stretch>
        </p:blipFill>
        <p:spPr>
          <a:xfrm>
            <a:off x="3373020" y="2033587"/>
            <a:ext cx="633984" cy="451104"/>
          </a:xfrm>
          <a:prstGeom prst="rect">
            <a:avLst/>
          </a:prstGeom>
          <a:ln>
            <a:noFill/>
          </a:ln>
          <a:effectLst>
            <a:outerShdw blurRad="292100" dist="139700" dir="2700000" algn="tl" rotWithShape="0">
              <a:srgbClr val="333333">
                <a:alpha val="65000"/>
              </a:srgbClr>
            </a:outerShdw>
          </a:effectLst>
        </p:spPr>
      </p:pic>
      <p:pic>
        <p:nvPicPr>
          <p:cNvPr id="21" name="Picture 20" descr="ARTEX.jpg"/>
          <p:cNvPicPr>
            <a:picLocks noChangeAspect="1"/>
          </p:cNvPicPr>
          <p:nvPr/>
        </p:nvPicPr>
        <p:blipFill>
          <a:blip r:embed="rId7"/>
          <a:stretch>
            <a:fillRect/>
          </a:stretch>
        </p:blipFill>
        <p:spPr>
          <a:xfrm>
            <a:off x="5385048" y="5288089"/>
            <a:ext cx="525054" cy="525054"/>
          </a:xfrm>
          <a:prstGeom prst="rect">
            <a:avLst/>
          </a:prstGeom>
          <a:ln>
            <a:noFill/>
          </a:ln>
          <a:effectLst>
            <a:outerShdw blurRad="292100" dist="139700" dir="2700000" algn="tl" rotWithShape="0">
              <a:srgbClr val="333333">
                <a:alpha val="65000"/>
              </a:srgbClr>
            </a:outerShdw>
          </a:effectLst>
        </p:spPr>
      </p:pic>
      <p:pic>
        <p:nvPicPr>
          <p:cNvPr id="22" name="Picture 21" descr="CORRTEC ENERGY.jpg"/>
          <p:cNvPicPr>
            <a:picLocks noChangeAspect="1"/>
          </p:cNvPicPr>
          <p:nvPr/>
        </p:nvPicPr>
        <p:blipFill>
          <a:blip r:embed="rId8"/>
          <a:stretch>
            <a:fillRect/>
          </a:stretch>
        </p:blipFill>
        <p:spPr>
          <a:xfrm>
            <a:off x="5123342" y="2643829"/>
            <a:ext cx="707136" cy="497205"/>
          </a:xfrm>
          <a:prstGeom prst="rect">
            <a:avLst/>
          </a:prstGeom>
          <a:ln>
            <a:noFill/>
          </a:ln>
          <a:effectLst>
            <a:outerShdw blurRad="292100" dist="139700" dir="2700000" algn="tl" rotWithShape="0">
              <a:srgbClr val="333333">
                <a:alpha val="65000"/>
              </a:srgbClr>
            </a:outerShdw>
          </a:effectLst>
        </p:spPr>
      </p:pic>
      <p:pic>
        <p:nvPicPr>
          <p:cNvPr id="23" name="Picture 22" descr="CORRTECH.jpg"/>
          <p:cNvPicPr>
            <a:picLocks noChangeAspect="1"/>
          </p:cNvPicPr>
          <p:nvPr/>
        </p:nvPicPr>
        <p:blipFill>
          <a:blip r:embed="rId9"/>
          <a:stretch>
            <a:fillRect/>
          </a:stretch>
        </p:blipFill>
        <p:spPr>
          <a:xfrm>
            <a:off x="3522743" y="4036103"/>
            <a:ext cx="589642" cy="544286"/>
          </a:xfrm>
          <a:prstGeom prst="rect">
            <a:avLst/>
          </a:prstGeom>
          <a:ln>
            <a:noFill/>
          </a:ln>
          <a:effectLst>
            <a:outerShdw blurRad="292100" dist="139700" dir="2700000" algn="tl" rotWithShape="0">
              <a:srgbClr val="333333">
                <a:alpha val="65000"/>
              </a:srgbClr>
            </a:outerShdw>
          </a:effectLst>
        </p:spPr>
      </p:pic>
      <p:pic>
        <p:nvPicPr>
          <p:cNvPr id="24" name="Picture 23" descr="DURAVIT.jpg"/>
          <p:cNvPicPr>
            <a:picLocks noChangeAspect="1"/>
          </p:cNvPicPr>
          <p:nvPr/>
        </p:nvPicPr>
        <p:blipFill>
          <a:blip r:embed="rId10"/>
          <a:stretch>
            <a:fillRect/>
          </a:stretch>
        </p:blipFill>
        <p:spPr>
          <a:xfrm>
            <a:off x="4213446" y="3839823"/>
            <a:ext cx="858107" cy="204026"/>
          </a:xfrm>
          <a:prstGeom prst="rect">
            <a:avLst/>
          </a:prstGeom>
          <a:ln>
            <a:noFill/>
          </a:ln>
          <a:effectLst>
            <a:outerShdw blurRad="292100" dist="139700" dir="2700000" algn="tl" rotWithShape="0">
              <a:srgbClr val="333333">
                <a:alpha val="65000"/>
              </a:srgbClr>
            </a:outerShdw>
          </a:effectLst>
        </p:spPr>
      </p:pic>
      <p:pic>
        <p:nvPicPr>
          <p:cNvPr id="25" name="Picture 24" descr="E+L.jpg"/>
          <p:cNvPicPr>
            <a:picLocks noChangeAspect="1"/>
          </p:cNvPicPr>
          <p:nvPr/>
        </p:nvPicPr>
        <p:blipFill>
          <a:blip r:embed="rId11"/>
          <a:stretch>
            <a:fillRect/>
          </a:stretch>
        </p:blipFill>
        <p:spPr>
          <a:xfrm>
            <a:off x="2565998" y="6183594"/>
            <a:ext cx="483489" cy="375293"/>
          </a:xfrm>
          <a:prstGeom prst="rect">
            <a:avLst/>
          </a:prstGeom>
          <a:ln>
            <a:noFill/>
          </a:ln>
          <a:effectLst>
            <a:outerShdw blurRad="292100" dist="139700" dir="2700000" algn="tl" rotWithShape="0">
              <a:srgbClr val="333333">
                <a:alpha val="65000"/>
              </a:srgbClr>
            </a:outerShdw>
          </a:effectLst>
        </p:spPr>
      </p:pic>
      <p:pic>
        <p:nvPicPr>
          <p:cNvPr id="26" name="Picture 25" descr="ISPIRON.jpg"/>
          <p:cNvPicPr>
            <a:picLocks noChangeAspect="1"/>
          </p:cNvPicPr>
          <p:nvPr/>
        </p:nvPicPr>
        <p:blipFill>
          <a:blip r:embed="rId12"/>
          <a:stretch>
            <a:fillRect/>
          </a:stretch>
        </p:blipFill>
        <p:spPr>
          <a:xfrm>
            <a:off x="3365852" y="2636912"/>
            <a:ext cx="609600" cy="528638"/>
          </a:xfrm>
          <a:prstGeom prst="rect">
            <a:avLst/>
          </a:prstGeom>
          <a:ln>
            <a:noFill/>
          </a:ln>
          <a:effectLst>
            <a:outerShdw blurRad="292100" dist="139700" dir="2700000" algn="tl" rotWithShape="0">
              <a:srgbClr val="333333">
                <a:alpha val="65000"/>
              </a:srgbClr>
            </a:outerShdw>
          </a:effectLst>
        </p:spPr>
      </p:pic>
      <p:pic>
        <p:nvPicPr>
          <p:cNvPr id="27" name="Picture 26" descr="KHERIA.jpg"/>
          <p:cNvPicPr>
            <a:picLocks noChangeAspect="1"/>
          </p:cNvPicPr>
          <p:nvPr/>
        </p:nvPicPr>
        <p:blipFill>
          <a:blip r:embed="rId13"/>
          <a:stretch>
            <a:fillRect/>
          </a:stretch>
        </p:blipFill>
        <p:spPr>
          <a:xfrm>
            <a:off x="4463705" y="5294504"/>
            <a:ext cx="815039" cy="472546"/>
          </a:xfrm>
          <a:prstGeom prst="rect">
            <a:avLst/>
          </a:prstGeom>
          <a:ln>
            <a:noFill/>
          </a:ln>
          <a:effectLst>
            <a:outerShdw blurRad="292100" dist="139700" dir="2700000" algn="tl" rotWithShape="0">
              <a:srgbClr val="333333">
                <a:alpha val="65000"/>
              </a:srgbClr>
            </a:outerShdw>
          </a:effectLst>
        </p:spPr>
      </p:pic>
      <p:pic>
        <p:nvPicPr>
          <p:cNvPr id="28" name="Picture 27" descr="KIRLOSKAR.jpg"/>
          <p:cNvPicPr>
            <a:picLocks noChangeAspect="1"/>
          </p:cNvPicPr>
          <p:nvPr/>
        </p:nvPicPr>
        <p:blipFill>
          <a:blip r:embed="rId14"/>
          <a:stretch>
            <a:fillRect/>
          </a:stretch>
        </p:blipFill>
        <p:spPr>
          <a:xfrm>
            <a:off x="4302980" y="2524518"/>
            <a:ext cx="539591" cy="628650"/>
          </a:xfrm>
          <a:prstGeom prst="rect">
            <a:avLst/>
          </a:prstGeom>
          <a:ln>
            <a:noFill/>
          </a:ln>
          <a:effectLst>
            <a:outerShdw blurRad="292100" dist="139700" dir="2700000" algn="tl" rotWithShape="0">
              <a:srgbClr val="333333">
                <a:alpha val="65000"/>
              </a:srgbClr>
            </a:outerShdw>
          </a:effectLst>
        </p:spPr>
      </p:pic>
      <p:pic>
        <p:nvPicPr>
          <p:cNvPr id="29" name="Picture 28" descr="MCCAIN.jpg"/>
          <p:cNvPicPr>
            <a:picLocks noChangeAspect="1"/>
          </p:cNvPicPr>
          <p:nvPr/>
        </p:nvPicPr>
        <p:blipFill>
          <a:blip r:embed="rId15"/>
          <a:stretch>
            <a:fillRect/>
          </a:stretch>
        </p:blipFill>
        <p:spPr>
          <a:xfrm>
            <a:off x="1656178" y="5542396"/>
            <a:ext cx="639699" cy="460336"/>
          </a:xfrm>
          <a:prstGeom prst="rect">
            <a:avLst/>
          </a:prstGeom>
          <a:ln>
            <a:noFill/>
          </a:ln>
          <a:effectLst>
            <a:outerShdw blurRad="292100" dist="139700" dir="2700000" algn="tl" rotWithShape="0">
              <a:srgbClr val="333333">
                <a:alpha val="65000"/>
              </a:srgbClr>
            </a:outerShdw>
          </a:effectLst>
        </p:spPr>
      </p:pic>
      <p:pic>
        <p:nvPicPr>
          <p:cNvPr id="30" name="Picture 29" descr="MOLEX.jpg"/>
          <p:cNvPicPr>
            <a:picLocks noChangeAspect="1"/>
          </p:cNvPicPr>
          <p:nvPr/>
        </p:nvPicPr>
        <p:blipFill>
          <a:blip r:embed="rId16"/>
          <a:stretch>
            <a:fillRect/>
          </a:stretch>
        </p:blipFill>
        <p:spPr>
          <a:xfrm>
            <a:off x="3434861" y="3522016"/>
            <a:ext cx="585788" cy="441293"/>
          </a:xfrm>
          <a:prstGeom prst="rect">
            <a:avLst/>
          </a:prstGeom>
          <a:ln>
            <a:noFill/>
          </a:ln>
          <a:effectLst>
            <a:outerShdw blurRad="292100" dist="139700" dir="2700000" algn="tl" rotWithShape="0">
              <a:srgbClr val="333333">
                <a:alpha val="65000"/>
              </a:srgbClr>
            </a:outerShdw>
          </a:effectLst>
        </p:spPr>
      </p:pic>
      <p:pic>
        <p:nvPicPr>
          <p:cNvPr id="31" name="Picture 30" descr="SANDESH.jpg"/>
          <p:cNvPicPr>
            <a:picLocks noChangeAspect="1"/>
          </p:cNvPicPr>
          <p:nvPr/>
        </p:nvPicPr>
        <p:blipFill>
          <a:blip r:embed="rId17"/>
          <a:stretch>
            <a:fillRect/>
          </a:stretch>
        </p:blipFill>
        <p:spPr>
          <a:xfrm>
            <a:off x="6112911" y="6479850"/>
            <a:ext cx="685800" cy="242316"/>
          </a:xfrm>
          <a:prstGeom prst="rect">
            <a:avLst/>
          </a:prstGeom>
          <a:ln>
            <a:noFill/>
          </a:ln>
          <a:effectLst>
            <a:outerShdw blurRad="292100" dist="139700" dir="2700000" algn="tl" rotWithShape="0">
              <a:srgbClr val="333333">
                <a:alpha val="65000"/>
              </a:srgbClr>
            </a:outerShdw>
          </a:effectLst>
        </p:spPr>
      </p:pic>
      <p:pic>
        <p:nvPicPr>
          <p:cNvPr id="32" name="Picture 31" descr="SKF.jpg"/>
          <p:cNvPicPr>
            <a:picLocks noChangeAspect="1"/>
          </p:cNvPicPr>
          <p:nvPr/>
        </p:nvPicPr>
        <p:blipFill>
          <a:blip r:embed="rId18"/>
          <a:stretch>
            <a:fillRect/>
          </a:stretch>
        </p:blipFill>
        <p:spPr>
          <a:xfrm>
            <a:off x="6033120" y="5488348"/>
            <a:ext cx="542925" cy="278702"/>
          </a:xfrm>
          <a:prstGeom prst="rect">
            <a:avLst/>
          </a:prstGeom>
          <a:ln>
            <a:noFill/>
          </a:ln>
          <a:effectLst>
            <a:outerShdw blurRad="292100" dist="139700" dir="2700000" algn="tl" rotWithShape="0">
              <a:srgbClr val="333333">
                <a:alpha val="65000"/>
              </a:srgbClr>
            </a:outerShdw>
          </a:effectLst>
        </p:spPr>
      </p:pic>
      <p:pic>
        <p:nvPicPr>
          <p:cNvPr id="33" name="Picture 32" descr="SUMIP.jpg"/>
          <p:cNvPicPr>
            <a:picLocks noChangeAspect="1"/>
          </p:cNvPicPr>
          <p:nvPr/>
        </p:nvPicPr>
        <p:blipFill>
          <a:blip r:embed="rId19"/>
          <a:stretch>
            <a:fillRect/>
          </a:stretch>
        </p:blipFill>
        <p:spPr>
          <a:xfrm>
            <a:off x="6046034" y="3764144"/>
            <a:ext cx="585692" cy="313860"/>
          </a:xfrm>
          <a:prstGeom prst="rect">
            <a:avLst/>
          </a:prstGeom>
          <a:ln>
            <a:noFill/>
          </a:ln>
          <a:effectLst>
            <a:outerShdw blurRad="292100" dist="139700" dir="2700000" algn="tl" rotWithShape="0">
              <a:srgbClr val="333333">
                <a:alpha val="65000"/>
              </a:srgbClr>
            </a:outerShdw>
          </a:effectLst>
        </p:spPr>
      </p:pic>
      <p:pic>
        <p:nvPicPr>
          <p:cNvPr id="34" name="Picture 33" descr="THERMO FISHER.jpg"/>
          <p:cNvPicPr>
            <a:picLocks noChangeAspect="1"/>
          </p:cNvPicPr>
          <p:nvPr/>
        </p:nvPicPr>
        <p:blipFill>
          <a:blip r:embed="rId20">
            <a:lum contrast="20000"/>
          </a:blip>
          <a:stretch>
            <a:fillRect/>
          </a:stretch>
        </p:blipFill>
        <p:spPr>
          <a:xfrm>
            <a:off x="5044084" y="6467771"/>
            <a:ext cx="828675" cy="217307"/>
          </a:xfrm>
          <a:prstGeom prst="rect">
            <a:avLst/>
          </a:prstGeom>
          <a:ln>
            <a:noFill/>
          </a:ln>
          <a:effectLst>
            <a:outerShdw blurRad="292100" dist="139700" dir="2700000" algn="tl" rotWithShape="0">
              <a:srgbClr val="333333">
                <a:alpha val="65000"/>
              </a:srgbClr>
            </a:outerShdw>
          </a:effectLst>
        </p:spPr>
      </p:pic>
      <p:pic>
        <p:nvPicPr>
          <p:cNvPr id="35" name="Picture 34" descr="TKT.jpg"/>
          <p:cNvPicPr>
            <a:picLocks noChangeAspect="1"/>
          </p:cNvPicPr>
          <p:nvPr/>
        </p:nvPicPr>
        <p:blipFill>
          <a:blip r:embed="rId21"/>
          <a:stretch>
            <a:fillRect/>
          </a:stretch>
        </p:blipFill>
        <p:spPr>
          <a:xfrm>
            <a:off x="6112911" y="4793470"/>
            <a:ext cx="555132" cy="451243"/>
          </a:xfrm>
          <a:prstGeom prst="rect">
            <a:avLst/>
          </a:prstGeom>
          <a:ln>
            <a:noFill/>
          </a:ln>
          <a:effectLst>
            <a:outerShdw blurRad="292100" dist="139700" dir="2700000" algn="tl" rotWithShape="0">
              <a:srgbClr val="333333">
                <a:alpha val="65000"/>
              </a:srgbClr>
            </a:outerShdw>
          </a:effectLst>
        </p:spPr>
      </p:pic>
      <p:pic>
        <p:nvPicPr>
          <p:cNvPr id="36" name="Picture 35" descr="WESTLIN.jpg"/>
          <p:cNvPicPr>
            <a:picLocks noChangeAspect="1"/>
          </p:cNvPicPr>
          <p:nvPr/>
        </p:nvPicPr>
        <p:blipFill>
          <a:blip r:embed="rId22"/>
          <a:stretch>
            <a:fillRect/>
          </a:stretch>
        </p:blipFill>
        <p:spPr>
          <a:xfrm>
            <a:off x="6172292" y="2684248"/>
            <a:ext cx="498729" cy="337376"/>
          </a:xfrm>
          <a:prstGeom prst="rect">
            <a:avLst/>
          </a:prstGeom>
          <a:ln>
            <a:noFill/>
          </a:ln>
          <a:effectLst>
            <a:outerShdw blurRad="292100" dist="139700" dir="2700000" algn="tl" rotWithShape="0">
              <a:srgbClr val="333333">
                <a:alpha val="65000"/>
              </a:srgbClr>
            </a:outerShdw>
          </a:effectLst>
        </p:spPr>
      </p:pic>
      <p:pic>
        <p:nvPicPr>
          <p:cNvPr id="37" name="Picture 36" descr="YAMIR.jpg"/>
          <p:cNvPicPr>
            <a:picLocks noChangeAspect="1"/>
          </p:cNvPicPr>
          <p:nvPr/>
        </p:nvPicPr>
        <p:blipFill>
          <a:blip r:embed="rId23"/>
          <a:stretch>
            <a:fillRect/>
          </a:stretch>
        </p:blipFill>
        <p:spPr>
          <a:xfrm>
            <a:off x="5364135" y="4195749"/>
            <a:ext cx="466344" cy="461486"/>
          </a:xfrm>
          <a:prstGeom prst="rect">
            <a:avLst/>
          </a:prstGeom>
          <a:ln>
            <a:noFill/>
          </a:ln>
          <a:effectLst>
            <a:outerShdw blurRad="292100" dist="139700" dir="2700000" algn="tl" rotWithShape="0">
              <a:srgbClr val="333333">
                <a:alpha val="65000"/>
              </a:srgbClr>
            </a:outerShdw>
          </a:effectLst>
        </p:spPr>
      </p:pic>
      <p:pic>
        <p:nvPicPr>
          <p:cNvPr id="38" name="Picture 37" descr="MAMATA.jpg"/>
          <p:cNvPicPr>
            <a:picLocks noChangeAspect="1"/>
          </p:cNvPicPr>
          <p:nvPr/>
        </p:nvPicPr>
        <p:blipFill>
          <a:blip r:embed="rId24"/>
          <a:stretch>
            <a:fillRect/>
          </a:stretch>
        </p:blipFill>
        <p:spPr>
          <a:xfrm>
            <a:off x="5020475" y="2040120"/>
            <a:ext cx="914401" cy="438150"/>
          </a:xfrm>
          <a:prstGeom prst="rect">
            <a:avLst/>
          </a:prstGeom>
          <a:ln>
            <a:noFill/>
          </a:ln>
          <a:effectLst>
            <a:outerShdw blurRad="292100" dist="139700" dir="2700000" algn="tl" rotWithShape="0">
              <a:srgbClr val="333333">
                <a:alpha val="65000"/>
              </a:srgbClr>
            </a:outerShdw>
          </a:effectLst>
        </p:spPr>
      </p:pic>
      <p:pic>
        <p:nvPicPr>
          <p:cNvPr id="39" name="Picture 38" descr="hel-sym.gif"/>
          <p:cNvPicPr>
            <a:picLocks noChangeAspect="1"/>
          </p:cNvPicPr>
          <p:nvPr/>
        </p:nvPicPr>
        <p:blipFill>
          <a:blip r:embed="rId25"/>
          <a:stretch>
            <a:fillRect/>
          </a:stretch>
        </p:blipFill>
        <p:spPr>
          <a:xfrm>
            <a:off x="6138322" y="4182399"/>
            <a:ext cx="437815" cy="406548"/>
          </a:xfrm>
          <a:prstGeom prst="rect">
            <a:avLst/>
          </a:prstGeom>
          <a:ln>
            <a:noFill/>
          </a:ln>
          <a:effectLst>
            <a:outerShdw blurRad="292100" dist="139700" dir="2700000" algn="tl" rotWithShape="0">
              <a:srgbClr val="333333">
                <a:alpha val="65000"/>
              </a:srgbClr>
            </a:outerShdw>
          </a:effectLst>
        </p:spPr>
      </p:pic>
      <p:pic>
        <p:nvPicPr>
          <p:cNvPr id="40" name="Picture 39" descr="HITECH.gif"/>
          <p:cNvPicPr>
            <a:picLocks noChangeAspect="1"/>
          </p:cNvPicPr>
          <p:nvPr/>
        </p:nvPicPr>
        <p:blipFill>
          <a:blip r:embed="rId26"/>
          <a:stretch>
            <a:fillRect/>
          </a:stretch>
        </p:blipFill>
        <p:spPr>
          <a:xfrm>
            <a:off x="3461912" y="6550298"/>
            <a:ext cx="1371600" cy="153162"/>
          </a:xfrm>
          <a:prstGeom prst="rect">
            <a:avLst/>
          </a:prstGeom>
          <a:ln>
            <a:noFill/>
          </a:ln>
          <a:effectLst>
            <a:outerShdw blurRad="292100" dist="139700" dir="2700000" algn="tl" rotWithShape="0">
              <a:srgbClr val="333333">
                <a:alpha val="65000"/>
              </a:srgbClr>
            </a:outerShdw>
          </a:effectLst>
        </p:spPr>
      </p:pic>
      <p:pic>
        <p:nvPicPr>
          <p:cNvPr id="41" name="Picture 40" descr="DESMA.jpg"/>
          <p:cNvPicPr>
            <a:picLocks noChangeAspect="1"/>
          </p:cNvPicPr>
          <p:nvPr/>
        </p:nvPicPr>
        <p:blipFill>
          <a:blip r:embed="rId27"/>
          <a:stretch>
            <a:fillRect/>
          </a:stretch>
        </p:blipFill>
        <p:spPr>
          <a:xfrm>
            <a:off x="4179674" y="2076449"/>
            <a:ext cx="638174" cy="342900"/>
          </a:xfrm>
          <a:prstGeom prst="rect">
            <a:avLst/>
          </a:prstGeom>
          <a:ln>
            <a:noFill/>
          </a:ln>
          <a:effectLst>
            <a:outerShdw blurRad="292100" dist="139700" dir="2700000" algn="tl" rotWithShape="0">
              <a:srgbClr val="333333">
                <a:alpha val="65000"/>
              </a:srgbClr>
            </a:outerShdw>
          </a:effectLst>
        </p:spPr>
      </p:pic>
      <p:pic>
        <p:nvPicPr>
          <p:cNvPr id="42" name="Picture 4"/>
          <p:cNvPicPr>
            <a:picLocks noChangeAspect="1" noChangeArrowheads="1"/>
          </p:cNvPicPr>
          <p:nvPr/>
        </p:nvPicPr>
        <p:blipFill>
          <a:blip r:embed="rId28" cstate="print"/>
          <a:srcRect/>
          <a:stretch>
            <a:fillRect/>
          </a:stretch>
        </p:blipFill>
        <p:spPr bwMode="auto">
          <a:xfrm>
            <a:off x="2411831" y="5585778"/>
            <a:ext cx="648462" cy="447068"/>
          </a:xfrm>
          <a:prstGeom prst="rect">
            <a:avLst/>
          </a:prstGeom>
          <a:ln>
            <a:noFill/>
          </a:ln>
          <a:effectLst>
            <a:outerShdw blurRad="292100" dist="139700" dir="2700000" algn="tl" rotWithShape="0">
              <a:srgbClr val="333333">
                <a:alpha val="65000"/>
              </a:srgbClr>
            </a:outerShdw>
          </a:effectLst>
        </p:spPr>
      </p:pic>
      <p:pic>
        <p:nvPicPr>
          <p:cNvPr id="43" name="Picture 2" descr="D:\ACE LOGO\c dinesh.jpg"/>
          <p:cNvPicPr>
            <a:picLocks noChangeAspect="1" noChangeArrowheads="1"/>
          </p:cNvPicPr>
          <p:nvPr/>
        </p:nvPicPr>
        <p:blipFill>
          <a:blip r:embed="rId29" cstate="print"/>
          <a:srcRect/>
          <a:stretch>
            <a:fillRect/>
          </a:stretch>
        </p:blipFill>
        <p:spPr bwMode="auto">
          <a:xfrm>
            <a:off x="6156666" y="3231822"/>
            <a:ext cx="349758" cy="377285"/>
          </a:xfrm>
          <a:prstGeom prst="rect">
            <a:avLst/>
          </a:prstGeom>
          <a:ln>
            <a:noFill/>
          </a:ln>
          <a:effectLst>
            <a:outerShdw blurRad="292100" dist="139700" dir="2700000" algn="tl" rotWithShape="0">
              <a:srgbClr val="333333">
                <a:alpha val="65000"/>
              </a:srgbClr>
            </a:outerShdw>
          </a:effectLst>
        </p:spPr>
      </p:pic>
      <p:pic>
        <p:nvPicPr>
          <p:cNvPr id="44" name="Picture 2" descr="\\A3\d\ACE LOGO\GEO SOURCE.JPG"/>
          <p:cNvPicPr>
            <a:picLocks noChangeAspect="1" noChangeArrowheads="1"/>
          </p:cNvPicPr>
          <p:nvPr/>
        </p:nvPicPr>
        <p:blipFill>
          <a:blip r:embed="rId30"/>
          <a:srcRect/>
          <a:stretch>
            <a:fillRect/>
          </a:stretch>
        </p:blipFill>
        <p:spPr bwMode="auto">
          <a:xfrm>
            <a:off x="682780" y="6111495"/>
            <a:ext cx="619125" cy="457200"/>
          </a:xfrm>
          <a:prstGeom prst="rect">
            <a:avLst/>
          </a:prstGeom>
          <a:ln>
            <a:noFill/>
          </a:ln>
          <a:effectLst>
            <a:outerShdw blurRad="292100" dist="139700" dir="2700000" algn="tl" rotWithShape="0">
              <a:srgbClr val="333333">
                <a:alpha val="65000"/>
              </a:srgbClr>
            </a:outerShdw>
          </a:effectLst>
        </p:spPr>
      </p:pic>
      <p:sp>
        <p:nvSpPr>
          <p:cNvPr id="45" name="TextBox 44"/>
          <p:cNvSpPr txBox="1"/>
          <p:nvPr/>
        </p:nvSpPr>
        <p:spPr>
          <a:xfrm>
            <a:off x="3296816" y="1649016"/>
            <a:ext cx="3042064"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INDUSTRIALS</a:t>
            </a:r>
            <a:endParaRPr lang="en-US" sz="1100" b="1" dirty="0">
              <a:latin typeface="Arial" pitchFamily="34" charset="0"/>
              <a:cs typeface="Arial" pitchFamily="34" charset="0"/>
            </a:endParaRPr>
          </a:p>
        </p:txBody>
      </p:sp>
      <p:pic>
        <p:nvPicPr>
          <p:cNvPr id="46" name="Picture 3"/>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3461912" y="5353888"/>
            <a:ext cx="806925" cy="44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 name="Straight Connector 3"/>
          <p:cNvCxnSpPr/>
          <p:nvPr/>
        </p:nvCxnSpPr>
        <p:spPr>
          <a:xfrm>
            <a:off x="3152800" y="1779821"/>
            <a:ext cx="0" cy="488953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410778" y="2852936"/>
            <a:ext cx="2742022" cy="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pic>
        <p:nvPicPr>
          <p:cNvPr id="62" name="Picture 61" descr="AIMS HOSPITAL.jpg"/>
          <p:cNvPicPr>
            <a:picLocks noChangeAspect="1"/>
          </p:cNvPicPr>
          <p:nvPr/>
        </p:nvPicPr>
        <p:blipFill>
          <a:blip r:embed="rId32"/>
          <a:stretch>
            <a:fillRect/>
          </a:stretch>
        </p:blipFill>
        <p:spPr>
          <a:xfrm>
            <a:off x="1464251" y="3898823"/>
            <a:ext cx="722313" cy="415018"/>
          </a:xfrm>
          <a:prstGeom prst="rect">
            <a:avLst/>
          </a:prstGeom>
          <a:ln>
            <a:noFill/>
          </a:ln>
          <a:effectLst>
            <a:outerShdw blurRad="292100" dist="139700" dir="2700000" algn="tl" rotWithShape="0">
              <a:srgbClr val="333333">
                <a:alpha val="65000"/>
              </a:srgbClr>
            </a:outerShdw>
          </a:effectLst>
        </p:spPr>
      </p:pic>
      <p:pic>
        <p:nvPicPr>
          <p:cNvPr id="63" name="Picture 62" descr="CIMS.png"/>
          <p:cNvPicPr>
            <a:picLocks noChangeAspect="1"/>
          </p:cNvPicPr>
          <p:nvPr/>
        </p:nvPicPr>
        <p:blipFill>
          <a:blip r:embed="rId33"/>
          <a:stretch>
            <a:fillRect/>
          </a:stretch>
        </p:blipFill>
        <p:spPr>
          <a:xfrm>
            <a:off x="2052917" y="3385061"/>
            <a:ext cx="840222" cy="312940"/>
          </a:xfrm>
          <a:prstGeom prst="rect">
            <a:avLst/>
          </a:prstGeom>
          <a:ln>
            <a:noFill/>
          </a:ln>
          <a:effectLst>
            <a:outerShdw blurRad="292100" dist="139700" dir="2700000" algn="tl" rotWithShape="0">
              <a:srgbClr val="333333">
                <a:alpha val="65000"/>
              </a:srgbClr>
            </a:outerShdw>
          </a:effectLst>
        </p:spPr>
      </p:pic>
      <p:pic>
        <p:nvPicPr>
          <p:cNvPr id="64" name="Picture 63" descr="KAIZEN HOSPITAL.jpg"/>
          <p:cNvPicPr>
            <a:picLocks noChangeAspect="1"/>
          </p:cNvPicPr>
          <p:nvPr/>
        </p:nvPicPr>
        <p:blipFill>
          <a:blip r:embed="rId34"/>
          <a:stretch>
            <a:fillRect/>
          </a:stretch>
        </p:blipFill>
        <p:spPr>
          <a:xfrm>
            <a:off x="1690657" y="4593292"/>
            <a:ext cx="966788" cy="509588"/>
          </a:xfrm>
          <a:prstGeom prst="rect">
            <a:avLst/>
          </a:prstGeom>
          <a:ln>
            <a:noFill/>
          </a:ln>
          <a:effectLst>
            <a:outerShdw blurRad="292100" dist="139700" dir="2700000" algn="tl" rotWithShape="0">
              <a:srgbClr val="333333">
                <a:alpha val="65000"/>
              </a:srgbClr>
            </a:outerShdw>
          </a:effectLst>
        </p:spPr>
      </p:pic>
      <p:pic>
        <p:nvPicPr>
          <p:cNvPr id="65" name="Picture 64" descr="PAREKHS HOPITAL.jpg"/>
          <p:cNvPicPr>
            <a:picLocks noChangeAspect="1"/>
          </p:cNvPicPr>
          <p:nvPr/>
        </p:nvPicPr>
        <p:blipFill>
          <a:blip r:embed="rId35"/>
          <a:stretch>
            <a:fillRect/>
          </a:stretch>
        </p:blipFill>
        <p:spPr>
          <a:xfrm>
            <a:off x="677044" y="4730233"/>
            <a:ext cx="818129" cy="346982"/>
          </a:xfrm>
          <a:prstGeom prst="rect">
            <a:avLst/>
          </a:prstGeom>
          <a:ln>
            <a:noFill/>
          </a:ln>
          <a:effectLst>
            <a:outerShdw blurRad="292100" dist="139700" dir="2700000" algn="tl" rotWithShape="0">
              <a:srgbClr val="333333">
                <a:alpha val="65000"/>
              </a:srgbClr>
            </a:outerShdw>
          </a:effectLst>
        </p:spPr>
      </p:pic>
      <p:pic>
        <p:nvPicPr>
          <p:cNvPr id="66" name="Picture 65" descr="HGC LOGO.jpg"/>
          <p:cNvPicPr>
            <a:picLocks noChangeAspect="1"/>
          </p:cNvPicPr>
          <p:nvPr/>
        </p:nvPicPr>
        <p:blipFill>
          <a:blip r:embed="rId36"/>
          <a:stretch>
            <a:fillRect/>
          </a:stretch>
        </p:blipFill>
        <p:spPr>
          <a:xfrm>
            <a:off x="694361" y="3395640"/>
            <a:ext cx="1228725" cy="298990"/>
          </a:xfrm>
          <a:prstGeom prst="rect">
            <a:avLst/>
          </a:prstGeom>
          <a:ln>
            <a:noFill/>
          </a:ln>
          <a:effectLst>
            <a:outerShdw blurRad="292100" dist="139700" dir="2700000" algn="tl" rotWithShape="0">
              <a:srgbClr val="333333">
                <a:alpha val="65000"/>
              </a:srgbClr>
            </a:outerShdw>
          </a:effectLst>
        </p:spPr>
      </p:pic>
      <p:sp>
        <p:nvSpPr>
          <p:cNvPr id="67" name="TextBox 66"/>
          <p:cNvSpPr txBox="1"/>
          <p:nvPr/>
        </p:nvSpPr>
        <p:spPr>
          <a:xfrm>
            <a:off x="647948" y="2927018"/>
            <a:ext cx="3042064"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HOSPITALS</a:t>
            </a:r>
            <a:endParaRPr lang="en-US" sz="1100" b="1" dirty="0">
              <a:latin typeface="Arial" pitchFamily="34" charset="0"/>
              <a:cs typeface="Arial" pitchFamily="34" charset="0"/>
            </a:endParaRPr>
          </a:p>
        </p:txBody>
      </p:sp>
      <p:pic>
        <p:nvPicPr>
          <p:cNvPr id="2051" name="Picture 3" descr="\\A-3-pc\f\ACE LOGO\New\A-ONE.jpg"/>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3469178" y="5944360"/>
            <a:ext cx="956815" cy="4481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 name="Picture 4" descr="\\A-3-pc\f\ACE LOGO\New\T &amp; R.gif"/>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4451280" y="4765064"/>
            <a:ext cx="1060636" cy="3863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Picture 5" descr="\\A-3-pc\f\ACE LOGO\New\DAIRY DEN.jpg"/>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5179247" y="3356992"/>
            <a:ext cx="651232" cy="4798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4" name="Picture 6" descr="\\A-3-pc\f\ACE LOGO\New\SCHOTT GLASS.png"/>
          <p:cNvPicPr>
            <a:picLocks noChangeAspect="1" noChangeArrowheads="1"/>
          </p:cNvPicPr>
          <p:nvPr/>
        </p:nvPicPr>
        <p:blipFill>
          <a:blip r:embed="rId40">
            <a:extLst>
              <a:ext uri="{28A0092B-C50C-407E-A947-70E740481C1C}">
                <a14:useLocalDpi xmlns:a14="http://schemas.microsoft.com/office/drawing/2010/main" val="0"/>
              </a:ext>
            </a:extLst>
          </a:blip>
          <a:srcRect/>
          <a:stretch>
            <a:fillRect/>
          </a:stretch>
        </p:blipFill>
        <p:spPr bwMode="auto">
          <a:xfrm>
            <a:off x="6013543" y="5988996"/>
            <a:ext cx="647041" cy="4095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5" name="Picture 7" descr="\\A-3-pc\f\ACE LOGO\New\ONLINE PRINT.png"/>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682780" y="5538294"/>
            <a:ext cx="776198" cy="44780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6" name="Picture 8" descr="\\A-3-pc\f\ACE LOGO\New\PHOTKINA.jpg"/>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3378021" y="4714119"/>
            <a:ext cx="879087" cy="5110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7" name="Picture 9" descr="\\A-3-pc\f\ACE LOGO\New\PRECISION TECHNOPLAST.gif"/>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1439928" y="6112412"/>
            <a:ext cx="1036711" cy="4635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8" name="Picture 10" descr="\\A-3-pc\f\ACE LOGO\New\RUTU AUTO GAS.jpg"/>
          <p:cNvPicPr>
            <a:picLocks noChangeAspect="1" noChangeArrowheads="1"/>
          </p:cNvPicPr>
          <p:nvPr/>
        </p:nvPicPr>
        <p:blipFill>
          <a:blip r:embed="rId44">
            <a:extLst>
              <a:ext uri="{28A0092B-C50C-407E-A947-70E740481C1C}">
                <a14:useLocalDpi xmlns:a14="http://schemas.microsoft.com/office/drawing/2010/main" val="0"/>
              </a:ext>
            </a:extLst>
          </a:blip>
          <a:srcRect/>
          <a:stretch>
            <a:fillRect/>
          </a:stretch>
        </p:blipFill>
        <p:spPr bwMode="auto">
          <a:xfrm>
            <a:off x="4419967" y="4185413"/>
            <a:ext cx="528924" cy="3863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9" name="Picture 11" descr="\\A-3-pc\f\ACE LOGO\New\ROHAN AUTOMOTIVE.jpg"/>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4589557" y="5934447"/>
            <a:ext cx="964560" cy="4122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75" name="Straight Connector 74"/>
          <p:cNvCxnSpPr/>
          <p:nvPr/>
        </p:nvCxnSpPr>
        <p:spPr>
          <a:xfrm flipH="1">
            <a:off x="410778" y="5229200"/>
            <a:ext cx="2742022" cy="0"/>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665221" y="5276684"/>
            <a:ext cx="3042064"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INDUSTRIALS</a:t>
            </a:r>
            <a:endParaRPr lang="en-US" sz="1100" b="1" dirty="0">
              <a:latin typeface="Arial" pitchFamily="34" charset="0"/>
              <a:cs typeface="Arial" pitchFamily="34" charset="0"/>
            </a:endParaRPr>
          </a:p>
        </p:txBody>
      </p:sp>
      <p:pic>
        <p:nvPicPr>
          <p:cNvPr id="77" name="Picture 76" descr="AAVKAR.jpg"/>
          <p:cNvPicPr>
            <a:picLocks noChangeAspect="1"/>
          </p:cNvPicPr>
          <p:nvPr/>
        </p:nvPicPr>
        <p:blipFill>
          <a:blip r:embed="rId46"/>
          <a:stretch>
            <a:fillRect/>
          </a:stretch>
        </p:blipFill>
        <p:spPr>
          <a:xfrm>
            <a:off x="9008197" y="2968958"/>
            <a:ext cx="643100" cy="386715"/>
          </a:xfrm>
          <a:prstGeom prst="rect">
            <a:avLst/>
          </a:prstGeom>
          <a:ln>
            <a:noFill/>
          </a:ln>
          <a:effectLst>
            <a:outerShdw blurRad="292100" dist="139700" dir="2700000" algn="tl" rotWithShape="0">
              <a:srgbClr val="333333">
                <a:alpha val="65000"/>
              </a:srgbClr>
            </a:outerShdw>
          </a:effectLst>
        </p:spPr>
      </p:pic>
      <p:pic>
        <p:nvPicPr>
          <p:cNvPr id="78" name="Picture 77" descr="AMAYA.jpg"/>
          <p:cNvPicPr>
            <a:picLocks noChangeAspect="1"/>
          </p:cNvPicPr>
          <p:nvPr/>
        </p:nvPicPr>
        <p:blipFill>
          <a:blip r:embed="rId47"/>
          <a:stretch>
            <a:fillRect/>
          </a:stretch>
        </p:blipFill>
        <p:spPr>
          <a:xfrm>
            <a:off x="7805914" y="2517437"/>
            <a:ext cx="977172" cy="247609"/>
          </a:xfrm>
          <a:prstGeom prst="rect">
            <a:avLst/>
          </a:prstGeom>
          <a:ln>
            <a:noFill/>
          </a:ln>
          <a:effectLst>
            <a:outerShdw blurRad="292100" dist="139700" dir="2700000" algn="tl" rotWithShape="0">
              <a:srgbClr val="333333">
                <a:alpha val="65000"/>
              </a:srgbClr>
            </a:outerShdw>
          </a:effectLst>
        </p:spPr>
      </p:pic>
      <p:pic>
        <p:nvPicPr>
          <p:cNvPr id="79" name="Picture 78" descr="CHAUGULE.gif"/>
          <p:cNvPicPr>
            <a:picLocks noChangeAspect="1"/>
          </p:cNvPicPr>
          <p:nvPr/>
        </p:nvPicPr>
        <p:blipFill>
          <a:blip r:embed="rId48"/>
          <a:stretch>
            <a:fillRect/>
          </a:stretch>
        </p:blipFill>
        <p:spPr>
          <a:xfrm>
            <a:off x="9016990" y="3467108"/>
            <a:ext cx="731520" cy="386715"/>
          </a:xfrm>
          <a:prstGeom prst="rect">
            <a:avLst/>
          </a:prstGeom>
          <a:ln>
            <a:noFill/>
          </a:ln>
          <a:effectLst>
            <a:outerShdw blurRad="292100" dist="139700" dir="2700000" algn="tl" rotWithShape="0">
              <a:srgbClr val="333333">
                <a:alpha val="65000"/>
              </a:srgbClr>
            </a:outerShdw>
          </a:effectLst>
        </p:spPr>
      </p:pic>
      <p:pic>
        <p:nvPicPr>
          <p:cNvPr id="80" name="Picture 79" descr="HIMALAYA.jpg"/>
          <p:cNvPicPr>
            <a:picLocks noChangeAspect="1"/>
          </p:cNvPicPr>
          <p:nvPr/>
        </p:nvPicPr>
        <p:blipFill>
          <a:blip r:embed="rId49"/>
          <a:stretch>
            <a:fillRect/>
          </a:stretch>
        </p:blipFill>
        <p:spPr>
          <a:xfrm>
            <a:off x="8958312" y="1647341"/>
            <a:ext cx="768427" cy="662019"/>
          </a:xfrm>
          <a:prstGeom prst="rect">
            <a:avLst/>
          </a:prstGeom>
          <a:ln>
            <a:noFill/>
          </a:ln>
          <a:effectLst>
            <a:outerShdw blurRad="292100" dist="139700" dir="2700000" algn="tl" rotWithShape="0">
              <a:srgbClr val="333333">
                <a:alpha val="65000"/>
              </a:srgbClr>
            </a:outerShdw>
          </a:effectLst>
        </p:spPr>
      </p:pic>
      <p:pic>
        <p:nvPicPr>
          <p:cNvPr id="81" name="Picture 80" descr="PACIFICA.jpg"/>
          <p:cNvPicPr>
            <a:picLocks noChangeAspect="1"/>
          </p:cNvPicPr>
          <p:nvPr/>
        </p:nvPicPr>
        <p:blipFill>
          <a:blip r:embed="rId50"/>
          <a:stretch>
            <a:fillRect/>
          </a:stretch>
        </p:blipFill>
        <p:spPr>
          <a:xfrm>
            <a:off x="9008197" y="2435926"/>
            <a:ext cx="668655" cy="386715"/>
          </a:xfrm>
          <a:prstGeom prst="rect">
            <a:avLst/>
          </a:prstGeom>
          <a:ln>
            <a:noFill/>
          </a:ln>
          <a:effectLst>
            <a:outerShdw blurRad="292100" dist="139700" dir="2700000" algn="tl" rotWithShape="0">
              <a:srgbClr val="333333">
                <a:alpha val="65000"/>
              </a:srgbClr>
            </a:outerShdw>
          </a:effectLst>
        </p:spPr>
      </p:pic>
      <p:pic>
        <p:nvPicPr>
          <p:cNvPr id="82" name="Picture 81" descr="GALA.jpg"/>
          <p:cNvPicPr>
            <a:picLocks noChangeAspect="1"/>
          </p:cNvPicPr>
          <p:nvPr/>
        </p:nvPicPr>
        <p:blipFill>
          <a:blip r:embed="rId51"/>
          <a:stretch>
            <a:fillRect/>
          </a:stretch>
        </p:blipFill>
        <p:spPr>
          <a:xfrm>
            <a:off x="6975176" y="1928530"/>
            <a:ext cx="586359" cy="771525"/>
          </a:xfrm>
          <a:prstGeom prst="rect">
            <a:avLst/>
          </a:prstGeom>
          <a:ln>
            <a:noFill/>
          </a:ln>
          <a:effectLst>
            <a:outerShdw blurRad="292100" dist="139700" dir="2700000" algn="tl" rotWithShape="0">
              <a:srgbClr val="333333">
                <a:alpha val="65000"/>
              </a:srgbClr>
            </a:outerShdw>
          </a:effectLst>
        </p:spPr>
      </p:pic>
      <p:pic>
        <p:nvPicPr>
          <p:cNvPr id="83" name="Picture 82" descr="AJMERA.jpg"/>
          <p:cNvPicPr>
            <a:picLocks noChangeAspect="1"/>
          </p:cNvPicPr>
          <p:nvPr/>
        </p:nvPicPr>
        <p:blipFill>
          <a:blip r:embed="rId52"/>
          <a:stretch>
            <a:fillRect/>
          </a:stretch>
        </p:blipFill>
        <p:spPr>
          <a:xfrm>
            <a:off x="7670360" y="3535992"/>
            <a:ext cx="630936" cy="729520"/>
          </a:xfrm>
          <a:prstGeom prst="rect">
            <a:avLst/>
          </a:prstGeom>
          <a:ln>
            <a:noFill/>
          </a:ln>
          <a:effectLst>
            <a:outerShdw blurRad="292100" dist="139700" dir="2700000" algn="tl" rotWithShape="0">
              <a:srgbClr val="333333">
                <a:alpha val="65000"/>
              </a:srgbClr>
            </a:outerShdw>
          </a:effectLst>
        </p:spPr>
      </p:pic>
      <p:pic>
        <p:nvPicPr>
          <p:cNvPr id="87" name="Picture 86" descr="SHITAL VARSHA.jpg"/>
          <p:cNvPicPr>
            <a:picLocks noChangeAspect="1"/>
          </p:cNvPicPr>
          <p:nvPr/>
        </p:nvPicPr>
        <p:blipFill>
          <a:blip r:embed="rId53"/>
          <a:stretch>
            <a:fillRect/>
          </a:stretch>
        </p:blipFill>
        <p:spPr>
          <a:xfrm>
            <a:off x="7803797" y="2863070"/>
            <a:ext cx="1118318" cy="555927"/>
          </a:xfrm>
          <a:prstGeom prst="rect">
            <a:avLst/>
          </a:prstGeom>
          <a:ln>
            <a:noFill/>
          </a:ln>
          <a:effectLst>
            <a:outerShdw blurRad="292100" dist="139700" dir="2700000" algn="tl" rotWithShape="0">
              <a:srgbClr val="333333">
                <a:alpha val="65000"/>
              </a:srgbClr>
            </a:outerShdw>
          </a:effectLst>
        </p:spPr>
      </p:pic>
      <p:pic>
        <p:nvPicPr>
          <p:cNvPr id="89" name="Picture 2" descr="\\A2\c\jhp-developers.png"/>
          <p:cNvPicPr>
            <a:picLocks noChangeAspect="1" noChangeArrowheads="1"/>
          </p:cNvPicPr>
          <p:nvPr/>
        </p:nvPicPr>
        <p:blipFill>
          <a:blip r:embed="rId54"/>
          <a:stretch>
            <a:fillRect/>
          </a:stretch>
        </p:blipFill>
        <p:spPr bwMode="auto">
          <a:xfrm>
            <a:off x="6862429" y="3609107"/>
            <a:ext cx="828410" cy="647111"/>
          </a:xfrm>
          <a:prstGeom prst="rect">
            <a:avLst/>
          </a:prstGeom>
          <a:ln>
            <a:noFill/>
          </a:ln>
          <a:effectLst>
            <a:outerShdw blurRad="292100" dist="139700" dir="2700000" algn="tl" rotWithShape="0">
              <a:srgbClr val="333333">
                <a:alpha val="65000"/>
              </a:srgbClr>
            </a:outerShdw>
          </a:effectLst>
        </p:spPr>
      </p:pic>
      <p:sp>
        <p:nvSpPr>
          <p:cNvPr id="90" name="TextBox 89"/>
          <p:cNvSpPr txBox="1"/>
          <p:nvPr/>
        </p:nvSpPr>
        <p:spPr>
          <a:xfrm>
            <a:off x="6890245" y="1565650"/>
            <a:ext cx="2837860"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DEVELOPERS</a:t>
            </a:r>
            <a:endParaRPr lang="en-US" sz="1100" b="1" dirty="0">
              <a:latin typeface="Arial" pitchFamily="34" charset="0"/>
              <a:cs typeface="Arial" pitchFamily="34" charset="0"/>
            </a:endParaRPr>
          </a:p>
        </p:txBody>
      </p:sp>
      <p:cxnSp>
        <p:nvCxnSpPr>
          <p:cNvPr id="93" name="Straight Connector 92"/>
          <p:cNvCxnSpPr/>
          <p:nvPr/>
        </p:nvCxnSpPr>
        <p:spPr>
          <a:xfrm>
            <a:off x="6851778" y="1779821"/>
            <a:ext cx="0" cy="488953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pic>
        <p:nvPicPr>
          <p:cNvPr id="94" name="Picture 2" descr="\\A-3-pc\f\ACE LOGO\OLIVE.jpg"/>
          <p:cNvPicPr>
            <a:picLocks noChangeAspect="1" noChangeArrowheads="1"/>
          </p:cNvPicPr>
          <p:nvPr/>
        </p:nvPicPr>
        <p:blipFill>
          <a:blip r:embed="rId55">
            <a:extLst>
              <a:ext uri="{28A0092B-C50C-407E-A947-70E740481C1C}">
                <a14:useLocalDpi xmlns:a14="http://schemas.microsoft.com/office/drawing/2010/main" val="0"/>
              </a:ext>
            </a:extLst>
          </a:blip>
          <a:srcRect/>
          <a:stretch>
            <a:fillRect/>
          </a:stretch>
        </p:blipFill>
        <p:spPr bwMode="auto">
          <a:xfrm>
            <a:off x="8356218" y="3501990"/>
            <a:ext cx="660772" cy="6146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5" name="Picture 3" descr="\\A-3-pc\f\ACE LOGO\VENUS.jpg"/>
          <p:cNvPicPr>
            <a:picLocks noChangeAspect="1" noChangeArrowheads="1"/>
          </p:cNvPicPr>
          <p:nvPr/>
        </p:nvPicPr>
        <p:blipFill>
          <a:blip r:embed="rId56" cstate="print">
            <a:extLst>
              <a:ext uri="{28A0092B-C50C-407E-A947-70E740481C1C}">
                <a14:useLocalDpi xmlns:a14="http://schemas.microsoft.com/office/drawing/2010/main" val="0"/>
              </a:ext>
            </a:extLst>
          </a:blip>
          <a:srcRect/>
          <a:stretch>
            <a:fillRect/>
          </a:stretch>
        </p:blipFill>
        <p:spPr bwMode="auto">
          <a:xfrm>
            <a:off x="9119877" y="3958799"/>
            <a:ext cx="662020" cy="6620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7" name="Picture 3" descr="\\A-3-pc\f\ACE LOGO\New\AVANISH.png"/>
          <p:cNvPicPr>
            <a:picLocks noChangeAspect="1" noChangeArrowheads="1"/>
          </p:cNvPicPr>
          <p:nvPr/>
        </p:nvPicPr>
        <p:blipFill>
          <a:blip r:embed="rId57">
            <a:extLst>
              <a:ext uri="{28A0092B-C50C-407E-A947-70E740481C1C}">
                <a14:useLocalDpi xmlns:a14="http://schemas.microsoft.com/office/drawing/2010/main" val="0"/>
              </a:ext>
            </a:extLst>
          </a:blip>
          <a:srcRect/>
          <a:stretch>
            <a:fillRect/>
          </a:stretch>
        </p:blipFill>
        <p:spPr bwMode="auto">
          <a:xfrm>
            <a:off x="8085187" y="1706374"/>
            <a:ext cx="666276" cy="683894"/>
          </a:xfrm>
          <a:prstGeom prst="rect">
            <a:avLst/>
          </a:prstGeom>
          <a:noFill/>
          <a:extLst>
            <a:ext uri="{909E8E84-426E-40DD-AFC4-6F175D3DCCD1}">
              <a14:hiddenFill xmlns:a14="http://schemas.microsoft.com/office/drawing/2010/main">
                <a:solidFill>
                  <a:srgbClr val="FFFFFF"/>
                </a:solidFill>
              </a14:hiddenFill>
            </a:ext>
          </a:extLst>
        </p:spPr>
      </p:pic>
      <p:pic>
        <p:nvPicPr>
          <p:cNvPr id="98" name="Picture 2" descr="\\A-3-pc\f\ACE LOGO\New\SUKRUT REPOSE.jpg"/>
          <p:cNvPicPr>
            <a:picLocks noChangeAspect="1" noChangeArrowheads="1"/>
          </p:cNvPicPr>
          <p:nvPr/>
        </p:nvPicPr>
        <p:blipFill>
          <a:blip r:embed="rId58" cstate="print">
            <a:extLst>
              <a:ext uri="{28A0092B-C50C-407E-A947-70E740481C1C}">
                <a14:useLocalDpi xmlns:a14="http://schemas.microsoft.com/office/drawing/2010/main" val="0"/>
              </a:ext>
            </a:extLst>
          </a:blip>
          <a:srcRect/>
          <a:stretch>
            <a:fillRect/>
          </a:stretch>
        </p:blipFill>
        <p:spPr bwMode="auto">
          <a:xfrm>
            <a:off x="6966128" y="2892431"/>
            <a:ext cx="697713" cy="57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9">
            <a:extLst>
              <a:ext uri="{28A0092B-C50C-407E-A947-70E740481C1C}">
                <a14:useLocalDpi xmlns:a14="http://schemas.microsoft.com/office/drawing/2010/main" val="0"/>
              </a:ext>
            </a:extLst>
          </a:blip>
          <a:stretch>
            <a:fillRect/>
          </a:stretch>
        </p:blipFill>
        <p:spPr>
          <a:xfrm>
            <a:off x="663578" y="3874603"/>
            <a:ext cx="666750" cy="490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60">
            <a:extLst>
              <a:ext uri="{28A0092B-C50C-407E-A947-70E740481C1C}">
                <a14:useLocalDpi xmlns:a14="http://schemas.microsoft.com/office/drawing/2010/main" val="0"/>
              </a:ext>
            </a:extLst>
          </a:blip>
          <a:stretch>
            <a:fillRect/>
          </a:stretch>
        </p:blipFill>
        <p:spPr>
          <a:xfrm>
            <a:off x="6148467" y="1958528"/>
            <a:ext cx="625412" cy="578739"/>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926ADD43-23E8-4DCB-9421-994A1D8C7B83}"/>
              </a:ext>
            </a:extLst>
          </p:cNvPr>
          <p:cNvPicPr preferRelativeResize="0">
            <a:picLocks/>
          </p:cNvPicPr>
          <p:nvPr/>
        </p:nvPicPr>
        <p:blipFill>
          <a:blip r:embed="rId61">
            <a:extLst>
              <a:ext uri="{28A0092B-C50C-407E-A947-70E740481C1C}">
                <a14:useLocalDpi xmlns:a14="http://schemas.microsoft.com/office/drawing/2010/main" val="0"/>
              </a:ext>
            </a:extLst>
          </a:blip>
          <a:stretch>
            <a:fillRect/>
          </a:stretch>
        </p:blipFill>
        <p:spPr>
          <a:xfrm>
            <a:off x="4265954" y="3275719"/>
            <a:ext cx="661517" cy="467250"/>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1496A208-D623-42B2-BE24-A45E6FE5171E}"/>
              </a:ext>
            </a:extLst>
          </p:cNvPr>
          <p:cNvPicPr>
            <a:picLocks noChangeAspect="1"/>
          </p:cNvPicPr>
          <p:nvPr/>
        </p:nvPicPr>
        <p:blipFill>
          <a:blip r:embed="rId62">
            <a:extLst>
              <a:ext uri="{28A0092B-C50C-407E-A947-70E740481C1C}">
                <a14:useLocalDpi xmlns:a14="http://schemas.microsoft.com/office/drawing/2010/main" val="0"/>
              </a:ext>
            </a:extLst>
          </a:blip>
          <a:stretch>
            <a:fillRect/>
          </a:stretch>
        </p:blipFill>
        <p:spPr>
          <a:xfrm>
            <a:off x="2296735" y="3939065"/>
            <a:ext cx="725234" cy="385763"/>
          </a:xfrm>
          <a:prstGeom prst="rect">
            <a:avLst/>
          </a:prstGeom>
          <a:ln>
            <a:noFill/>
          </a:ln>
          <a:effectLst>
            <a:outerShdw blurRad="292100" dist="139700" dir="2700000" algn="tl" rotWithShape="0">
              <a:srgbClr val="333333">
                <a:alpha val="65000"/>
              </a:srgbClr>
            </a:outerShdw>
          </a:effectLst>
        </p:spPr>
      </p:pic>
      <p:pic>
        <p:nvPicPr>
          <p:cNvPr id="16" name="Picture 15">
            <a:extLst>
              <a:ext uri="{FF2B5EF4-FFF2-40B4-BE49-F238E27FC236}">
                <a16:creationId xmlns:a16="http://schemas.microsoft.com/office/drawing/2014/main" id="{3F96721B-416E-445E-A36C-A2E4D850E6C2}"/>
              </a:ext>
            </a:extLst>
          </p:cNvPr>
          <p:cNvPicPr>
            <a:picLocks noChangeAspect="1"/>
          </p:cNvPicPr>
          <p:nvPr/>
        </p:nvPicPr>
        <p:blipFill>
          <a:blip r:embed="rId63">
            <a:extLst>
              <a:ext uri="{28A0092B-C50C-407E-A947-70E740481C1C}">
                <a14:useLocalDpi xmlns:a14="http://schemas.microsoft.com/office/drawing/2010/main" val="0"/>
              </a:ext>
            </a:extLst>
          </a:blip>
          <a:stretch>
            <a:fillRect/>
          </a:stretch>
        </p:blipFill>
        <p:spPr>
          <a:xfrm>
            <a:off x="4707781" y="1635566"/>
            <a:ext cx="1344168" cy="229362"/>
          </a:xfrm>
          <a:prstGeom prst="rect">
            <a:avLst/>
          </a:prstGeom>
          <a:ln>
            <a:noFill/>
          </a:ln>
          <a:effectLst>
            <a:outerShdw blurRad="292100" dist="139700" dir="2700000" algn="tl" rotWithShape="0">
              <a:srgbClr val="333333">
                <a:alpha val="65000"/>
              </a:srgbClr>
            </a:outerShdw>
          </a:effectLst>
        </p:spPr>
      </p:pic>
      <p:sp>
        <p:nvSpPr>
          <p:cNvPr id="96" name="TextBox 95">
            <a:extLst>
              <a:ext uri="{FF2B5EF4-FFF2-40B4-BE49-F238E27FC236}">
                <a16:creationId xmlns:a16="http://schemas.microsoft.com/office/drawing/2014/main" id="{21881AA4-B8A6-466C-BC76-932A0B0D43F1}"/>
              </a:ext>
            </a:extLst>
          </p:cNvPr>
          <p:cNvSpPr txBox="1"/>
          <p:nvPr/>
        </p:nvSpPr>
        <p:spPr>
          <a:xfrm>
            <a:off x="6883980" y="4438273"/>
            <a:ext cx="2592358"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CNG STATION</a:t>
            </a:r>
            <a:endParaRPr lang="en-US" sz="1100" b="1" dirty="0">
              <a:latin typeface="Arial" pitchFamily="34" charset="0"/>
              <a:cs typeface="Arial" pitchFamily="34" charset="0"/>
            </a:endParaRPr>
          </a:p>
        </p:txBody>
      </p:sp>
      <p:pic>
        <p:nvPicPr>
          <p:cNvPr id="2049" name="Picture 2048">
            <a:extLst>
              <a:ext uri="{FF2B5EF4-FFF2-40B4-BE49-F238E27FC236}">
                <a16:creationId xmlns:a16="http://schemas.microsoft.com/office/drawing/2014/main" id="{F7FC8231-27D4-41FF-B24D-E7B414E22558}"/>
              </a:ext>
            </a:extLst>
          </p:cNvPr>
          <p:cNvPicPr preferRelativeResize="0">
            <a:picLocks/>
          </p:cNvPicPr>
          <p:nvPr/>
        </p:nvPicPr>
        <p:blipFill>
          <a:blip r:embed="rId64">
            <a:extLst>
              <a:ext uri="{28A0092B-C50C-407E-A947-70E740481C1C}">
                <a14:useLocalDpi xmlns:a14="http://schemas.microsoft.com/office/drawing/2010/main" val="0"/>
              </a:ext>
            </a:extLst>
          </a:blip>
          <a:stretch>
            <a:fillRect/>
          </a:stretch>
        </p:blipFill>
        <p:spPr>
          <a:xfrm>
            <a:off x="7062102" y="5845520"/>
            <a:ext cx="709465" cy="805759"/>
          </a:xfrm>
          <a:prstGeom prst="rect">
            <a:avLst/>
          </a:prstGeom>
          <a:ln>
            <a:noFill/>
          </a:ln>
          <a:effectLst>
            <a:outerShdw blurRad="292100" dist="139700" dir="2700000" algn="tl" rotWithShape="0">
              <a:srgbClr val="333333">
                <a:alpha val="65000"/>
              </a:srgbClr>
            </a:outerShdw>
          </a:effectLst>
        </p:spPr>
      </p:pic>
      <p:pic>
        <p:nvPicPr>
          <p:cNvPr id="2062" name="Picture 2061">
            <a:extLst>
              <a:ext uri="{FF2B5EF4-FFF2-40B4-BE49-F238E27FC236}">
                <a16:creationId xmlns:a16="http://schemas.microsoft.com/office/drawing/2014/main" id="{2CCCE6E2-8A43-468A-AA5E-ED1600880033}"/>
              </a:ext>
            </a:extLst>
          </p:cNvPr>
          <p:cNvPicPr preferRelativeResize="0">
            <a:picLocks/>
          </p:cNvPicPr>
          <p:nvPr/>
        </p:nvPicPr>
        <p:blipFill>
          <a:blip r:embed="rId65">
            <a:extLst>
              <a:ext uri="{28A0092B-C50C-407E-A947-70E740481C1C}">
                <a14:useLocalDpi xmlns:a14="http://schemas.microsoft.com/office/drawing/2010/main" val="0"/>
              </a:ext>
            </a:extLst>
          </a:blip>
          <a:stretch>
            <a:fillRect/>
          </a:stretch>
        </p:blipFill>
        <p:spPr>
          <a:xfrm>
            <a:off x="8149440" y="4794315"/>
            <a:ext cx="728663" cy="402907"/>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F63DCB99-D289-4003-A9EC-53DDB4BDFC46}"/>
              </a:ext>
            </a:extLst>
          </p:cNvPr>
          <p:cNvPicPr>
            <a:picLocks noChangeAspect="1"/>
          </p:cNvPicPr>
          <p:nvPr/>
        </p:nvPicPr>
        <p:blipFill>
          <a:blip r:embed="rId66" cstate="print">
            <a:extLst>
              <a:ext uri="{28A0092B-C50C-407E-A947-70E740481C1C}">
                <a14:useLocalDpi xmlns:a14="http://schemas.microsoft.com/office/drawing/2010/main" val="0"/>
              </a:ext>
            </a:extLst>
          </a:blip>
          <a:stretch>
            <a:fillRect/>
          </a:stretch>
        </p:blipFill>
        <p:spPr>
          <a:xfrm>
            <a:off x="9085278" y="4821953"/>
            <a:ext cx="728663" cy="728663"/>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7C6F3092-309D-4CD6-95E1-B14894C7779B}"/>
              </a:ext>
            </a:extLst>
          </p:cNvPr>
          <p:cNvPicPr>
            <a:picLocks noChangeAspect="1"/>
          </p:cNvPicPr>
          <p:nvPr/>
        </p:nvPicPr>
        <p:blipFill>
          <a:blip r:embed="rId67" cstate="print">
            <a:extLst>
              <a:ext uri="{28A0092B-C50C-407E-A947-70E740481C1C}">
                <a14:useLocalDpi xmlns:a14="http://schemas.microsoft.com/office/drawing/2010/main" val="0"/>
              </a:ext>
            </a:extLst>
          </a:blip>
          <a:stretch>
            <a:fillRect/>
          </a:stretch>
        </p:blipFill>
        <p:spPr>
          <a:xfrm>
            <a:off x="6955725" y="4774602"/>
            <a:ext cx="1130263" cy="545885"/>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D07D3F8-7BE3-4157-A6FA-4E03A1E5DD4D}"/>
              </a:ext>
            </a:extLst>
          </p:cNvPr>
          <p:cNvPicPr>
            <a:picLocks noChangeAspect="1"/>
          </p:cNvPicPr>
          <p:nvPr/>
        </p:nvPicPr>
        <p:blipFill>
          <a:blip r:embed="rId68" cstate="print">
            <a:extLst>
              <a:ext uri="{28A0092B-C50C-407E-A947-70E740481C1C}">
                <a14:useLocalDpi xmlns:a14="http://schemas.microsoft.com/office/drawing/2010/main" val="0"/>
              </a:ext>
            </a:extLst>
          </a:blip>
          <a:stretch>
            <a:fillRect/>
          </a:stretch>
        </p:blipFill>
        <p:spPr>
          <a:xfrm>
            <a:off x="8112686" y="5488348"/>
            <a:ext cx="809429" cy="8094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684700"/>
      </p:ext>
    </p:extLst>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053"/>
                                        </p:tgtEl>
                                        <p:attrNameLst>
                                          <p:attrName>style.visibility</p:attrName>
                                        </p:attrNameLst>
                                      </p:cBhvr>
                                      <p:to>
                                        <p:strVal val="visible"/>
                                      </p:to>
                                    </p:set>
                                    <p:anim calcmode="lin" valueType="num">
                                      <p:cBhvr additive="base">
                                        <p:cTn id="7" dur="2000" fill="hold"/>
                                        <p:tgtEl>
                                          <p:spTgt spid="2053"/>
                                        </p:tgtEl>
                                        <p:attrNameLst>
                                          <p:attrName>ppt_x</p:attrName>
                                        </p:attrNameLst>
                                      </p:cBhvr>
                                      <p:tavLst>
                                        <p:tav tm="0">
                                          <p:val>
                                            <p:strVal val="#ppt_x"/>
                                          </p:val>
                                        </p:tav>
                                        <p:tav tm="100000">
                                          <p:val>
                                            <p:strVal val="#ppt_x"/>
                                          </p:val>
                                        </p:tav>
                                      </p:tavLst>
                                    </p:anim>
                                    <p:anim calcmode="lin" valueType="num">
                                      <p:cBhvr additive="base">
                                        <p:cTn id="8" dur="2000" fill="hold"/>
                                        <p:tgtEl>
                                          <p:spTgt spid="205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2000" fill="hold"/>
                                        <p:tgtEl>
                                          <p:spTgt spid="2052"/>
                                        </p:tgtEl>
                                        <p:attrNameLst>
                                          <p:attrName>ppt_x</p:attrName>
                                        </p:attrNameLst>
                                      </p:cBhvr>
                                      <p:tavLst>
                                        <p:tav tm="0">
                                          <p:val>
                                            <p:strVal val="#ppt_x"/>
                                          </p:val>
                                        </p:tav>
                                        <p:tav tm="100000">
                                          <p:val>
                                            <p:strVal val="#ppt_x"/>
                                          </p:val>
                                        </p:tav>
                                      </p:tavLst>
                                    </p:anim>
                                    <p:anim calcmode="lin" valueType="num">
                                      <p:cBhvr additive="base">
                                        <p:cTn id="12" dur="2000" fill="hold"/>
                                        <p:tgtEl>
                                          <p:spTgt spid="205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5"/>
                                        </p:tgtEl>
                                        <p:attrNameLst>
                                          <p:attrName>style.visibility</p:attrName>
                                        </p:attrNameLst>
                                      </p:cBhvr>
                                      <p:to>
                                        <p:strVal val="visible"/>
                                      </p:to>
                                    </p:set>
                                    <p:anim calcmode="lin" valueType="num">
                                      <p:cBhvr additive="base">
                                        <p:cTn id="15" dur="2000" fill="hold"/>
                                        <p:tgtEl>
                                          <p:spTgt spid="135"/>
                                        </p:tgtEl>
                                        <p:attrNameLst>
                                          <p:attrName>ppt_x</p:attrName>
                                        </p:attrNameLst>
                                      </p:cBhvr>
                                      <p:tavLst>
                                        <p:tav tm="0">
                                          <p:val>
                                            <p:strVal val="#ppt_x"/>
                                          </p:val>
                                        </p:tav>
                                        <p:tav tm="100000">
                                          <p:val>
                                            <p:strVal val="#ppt_x"/>
                                          </p:val>
                                        </p:tav>
                                      </p:tavLst>
                                    </p:anim>
                                    <p:anim calcmode="lin" valueType="num">
                                      <p:cBhvr additive="base">
                                        <p:cTn id="16" dur="2000" fill="hold"/>
                                        <p:tgtEl>
                                          <p:spTgt spid="135"/>
                                        </p:tgtEl>
                                        <p:attrNameLst>
                                          <p:attrName>ppt_y</p:attrName>
                                        </p:attrNameLst>
                                      </p:cBhvr>
                                      <p:tavLst>
                                        <p:tav tm="0">
                                          <p:val>
                                            <p:strVal val="1+#ppt_h/2"/>
                                          </p:val>
                                        </p:tav>
                                        <p:tav tm="100000">
                                          <p:val>
                                            <p:strVal val="#ppt_y"/>
                                          </p:val>
                                        </p:tav>
                                      </p:tavLst>
                                    </p:anim>
                                  </p:childTnLst>
                                </p:cTn>
                              </p:par>
                            </p:childTnLst>
                          </p:cTn>
                        </p:par>
                        <p:par>
                          <p:cTn id="17" fill="hold">
                            <p:stCondLst>
                              <p:cond delay="2000"/>
                            </p:stCondLst>
                            <p:childTnLst>
                              <p:par>
                                <p:cTn id="18" presetID="2" presetClass="entr" presetSubtype="2" fill="hold" nodeType="afterEffect">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cBhvr additive="base">
                                        <p:cTn id="20" dur="2000" fill="hold"/>
                                        <p:tgtEl>
                                          <p:spTgt spid="66"/>
                                        </p:tgtEl>
                                        <p:attrNameLst>
                                          <p:attrName>ppt_x</p:attrName>
                                        </p:attrNameLst>
                                      </p:cBhvr>
                                      <p:tavLst>
                                        <p:tav tm="0">
                                          <p:val>
                                            <p:strVal val="1+#ppt_w/2"/>
                                          </p:val>
                                        </p:tav>
                                        <p:tav tm="100000">
                                          <p:val>
                                            <p:strVal val="#ppt_x"/>
                                          </p:val>
                                        </p:tav>
                                      </p:tavLst>
                                    </p:anim>
                                    <p:anim calcmode="lin" valueType="num">
                                      <p:cBhvr additive="base">
                                        <p:cTn id="21" dur="2000" fill="hold"/>
                                        <p:tgtEl>
                                          <p:spTgt spid="66"/>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2000" fill="hold"/>
                                        <p:tgtEl>
                                          <p:spTgt spid="63"/>
                                        </p:tgtEl>
                                        <p:attrNameLst>
                                          <p:attrName>ppt_x</p:attrName>
                                        </p:attrNameLst>
                                      </p:cBhvr>
                                      <p:tavLst>
                                        <p:tav tm="0">
                                          <p:val>
                                            <p:strVal val="1+#ppt_w/2"/>
                                          </p:val>
                                        </p:tav>
                                        <p:tav tm="100000">
                                          <p:val>
                                            <p:strVal val="#ppt_x"/>
                                          </p:val>
                                        </p:tav>
                                      </p:tavLst>
                                    </p:anim>
                                    <p:anim calcmode="lin" valueType="num">
                                      <p:cBhvr additive="base">
                                        <p:cTn id="25" dur="2000" fill="hold"/>
                                        <p:tgtEl>
                                          <p:spTgt spid="63"/>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2000" fill="hold"/>
                                        <p:tgtEl>
                                          <p:spTgt spid="6"/>
                                        </p:tgtEl>
                                        <p:attrNameLst>
                                          <p:attrName>ppt_x</p:attrName>
                                        </p:attrNameLst>
                                      </p:cBhvr>
                                      <p:tavLst>
                                        <p:tav tm="0">
                                          <p:val>
                                            <p:strVal val="1+#ppt_w/2"/>
                                          </p:val>
                                        </p:tav>
                                        <p:tav tm="100000">
                                          <p:val>
                                            <p:strVal val="#ppt_x"/>
                                          </p:val>
                                        </p:tav>
                                      </p:tavLst>
                                    </p:anim>
                                    <p:anim calcmode="lin" valueType="num">
                                      <p:cBhvr additive="base">
                                        <p:cTn id="29" dur="20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64"/>
                                        </p:tgtEl>
                                        <p:attrNameLst>
                                          <p:attrName>style.visibility</p:attrName>
                                        </p:attrNameLst>
                                      </p:cBhvr>
                                      <p:to>
                                        <p:strVal val="visible"/>
                                      </p:to>
                                    </p:set>
                                    <p:anim calcmode="lin" valueType="num">
                                      <p:cBhvr additive="base">
                                        <p:cTn id="32" dur="2000" fill="hold"/>
                                        <p:tgtEl>
                                          <p:spTgt spid="64"/>
                                        </p:tgtEl>
                                        <p:attrNameLst>
                                          <p:attrName>ppt_x</p:attrName>
                                        </p:attrNameLst>
                                      </p:cBhvr>
                                      <p:tavLst>
                                        <p:tav tm="0">
                                          <p:val>
                                            <p:strVal val="1+#ppt_w/2"/>
                                          </p:val>
                                        </p:tav>
                                        <p:tav tm="100000">
                                          <p:val>
                                            <p:strVal val="#ppt_x"/>
                                          </p:val>
                                        </p:tav>
                                      </p:tavLst>
                                    </p:anim>
                                    <p:anim calcmode="lin" valueType="num">
                                      <p:cBhvr additive="base">
                                        <p:cTn id="33" dur="2000" fill="hold"/>
                                        <p:tgtEl>
                                          <p:spTgt spid="64"/>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62"/>
                                        </p:tgtEl>
                                        <p:attrNameLst>
                                          <p:attrName>style.visibility</p:attrName>
                                        </p:attrNameLst>
                                      </p:cBhvr>
                                      <p:to>
                                        <p:strVal val="visible"/>
                                      </p:to>
                                    </p:set>
                                    <p:anim calcmode="lin" valueType="num">
                                      <p:cBhvr additive="base">
                                        <p:cTn id="36" dur="2000" fill="hold"/>
                                        <p:tgtEl>
                                          <p:spTgt spid="62"/>
                                        </p:tgtEl>
                                        <p:attrNameLst>
                                          <p:attrName>ppt_x</p:attrName>
                                        </p:attrNameLst>
                                      </p:cBhvr>
                                      <p:tavLst>
                                        <p:tav tm="0">
                                          <p:val>
                                            <p:strVal val="1+#ppt_w/2"/>
                                          </p:val>
                                        </p:tav>
                                        <p:tav tm="100000">
                                          <p:val>
                                            <p:strVal val="#ppt_x"/>
                                          </p:val>
                                        </p:tav>
                                      </p:tavLst>
                                    </p:anim>
                                    <p:anim calcmode="lin" valueType="num">
                                      <p:cBhvr additive="base">
                                        <p:cTn id="37" dur="2000" fill="hold"/>
                                        <p:tgtEl>
                                          <p:spTgt spid="62"/>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2000" fill="hold"/>
                                        <p:tgtEl>
                                          <p:spTgt spid="14"/>
                                        </p:tgtEl>
                                        <p:attrNameLst>
                                          <p:attrName>ppt_x</p:attrName>
                                        </p:attrNameLst>
                                      </p:cBhvr>
                                      <p:tavLst>
                                        <p:tav tm="0">
                                          <p:val>
                                            <p:strVal val="1+#ppt_w/2"/>
                                          </p:val>
                                        </p:tav>
                                        <p:tav tm="100000">
                                          <p:val>
                                            <p:strVal val="#ppt_x"/>
                                          </p:val>
                                        </p:tav>
                                      </p:tavLst>
                                    </p:anim>
                                    <p:anim calcmode="lin" valueType="num">
                                      <p:cBhvr additive="base">
                                        <p:cTn id="41" dur="2000" fill="hold"/>
                                        <p:tgtEl>
                                          <p:spTgt spid="14"/>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65"/>
                                        </p:tgtEl>
                                        <p:attrNameLst>
                                          <p:attrName>style.visibility</p:attrName>
                                        </p:attrNameLst>
                                      </p:cBhvr>
                                      <p:to>
                                        <p:strVal val="visible"/>
                                      </p:to>
                                    </p:set>
                                    <p:anim calcmode="lin" valueType="num">
                                      <p:cBhvr additive="base">
                                        <p:cTn id="44" dur="2000" fill="hold"/>
                                        <p:tgtEl>
                                          <p:spTgt spid="65"/>
                                        </p:tgtEl>
                                        <p:attrNameLst>
                                          <p:attrName>ppt_x</p:attrName>
                                        </p:attrNameLst>
                                      </p:cBhvr>
                                      <p:tavLst>
                                        <p:tav tm="0">
                                          <p:val>
                                            <p:strVal val="1+#ppt_w/2"/>
                                          </p:val>
                                        </p:tav>
                                        <p:tav tm="100000">
                                          <p:val>
                                            <p:strVal val="#ppt_x"/>
                                          </p:val>
                                        </p:tav>
                                      </p:tavLst>
                                    </p:anim>
                                    <p:anim calcmode="lin" valueType="num">
                                      <p:cBhvr additive="base">
                                        <p:cTn id="45" dur="2000" fill="hold"/>
                                        <p:tgtEl>
                                          <p:spTgt spid="65"/>
                                        </p:tgtEl>
                                        <p:attrNameLst>
                                          <p:attrName>ppt_y</p:attrName>
                                        </p:attrNameLst>
                                      </p:cBhvr>
                                      <p:tavLst>
                                        <p:tav tm="0">
                                          <p:val>
                                            <p:strVal val="#ppt_y"/>
                                          </p:val>
                                        </p:tav>
                                        <p:tav tm="100000">
                                          <p:val>
                                            <p:strVal val="#ppt_y"/>
                                          </p:val>
                                        </p:tav>
                                      </p:tavLst>
                                    </p:anim>
                                  </p:childTnLst>
                                </p:cTn>
                              </p:par>
                            </p:childTnLst>
                          </p:cTn>
                        </p:par>
                        <p:par>
                          <p:cTn id="46" fill="hold">
                            <p:stCondLst>
                              <p:cond delay="4000"/>
                            </p:stCondLst>
                            <p:childTnLst>
                              <p:par>
                                <p:cTn id="47" presetID="2" presetClass="entr" presetSubtype="2" fill="hold" nodeType="afterEffect">
                                  <p:stCondLst>
                                    <p:cond delay="0"/>
                                  </p:stCondLst>
                                  <p:childTnLst>
                                    <p:set>
                                      <p:cBhvr>
                                        <p:cTn id="48" dur="1" fill="hold">
                                          <p:stCondLst>
                                            <p:cond delay="0"/>
                                          </p:stCondLst>
                                        </p:cTn>
                                        <p:tgtEl>
                                          <p:spTgt spid="2055"/>
                                        </p:tgtEl>
                                        <p:attrNameLst>
                                          <p:attrName>style.visibility</p:attrName>
                                        </p:attrNameLst>
                                      </p:cBhvr>
                                      <p:to>
                                        <p:strVal val="visible"/>
                                      </p:to>
                                    </p:set>
                                    <p:anim calcmode="lin" valueType="num">
                                      <p:cBhvr additive="base">
                                        <p:cTn id="49" dur="2000" fill="hold"/>
                                        <p:tgtEl>
                                          <p:spTgt spid="2055"/>
                                        </p:tgtEl>
                                        <p:attrNameLst>
                                          <p:attrName>ppt_x</p:attrName>
                                        </p:attrNameLst>
                                      </p:cBhvr>
                                      <p:tavLst>
                                        <p:tav tm="0">
                                          <p:val>
                                            <p:strVal val="1+#ppt_w/2"/>
                                          </p:val>
                                        </p:tav>
                                        <p:tav tm="100000">
                                          <p:val>
                                            <p:strVal val="#ppt_x"/>
                                          </p:val>
                                        </p:tav>
                                      </p:tavLst>
                                    </p:anim>
                                    <p:anim calcmode="lin" valueType="num">
                                      <p:cBhvr additive="base">
                                        <p:cTn id="50" dur="2000" fill="hold"/>
                                        <p:tgtEl>
                                          <p:spTgt spid="2055"/>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2000" fill="hold"/>
                                        <p:tgtEl>
                                          <p:spTgt spid="29"/>
                                        </p:tgtEl>
                                        <p:attrNameLst>
                                          <p:attrName>ppt_x</p:attrName>
                                        </p:attrNameLst>
                                      </p:cBhvr>
                                      <p:tavLst>
                                        <p:tav tm="0">
                                          <p:val>
                                            <p:strVal val="1+#ppt_w/2"/>
                                          </p:val>
                                        </p:tav>
                                        <p:tav tm="100000">
                                          <p:val>
                                            <p:strVal val="#ppt_x"/>
                                          </p:val>
                                        </p:tav>
                                      </p:tavLst>
                                    </p:anim>
                                    <p:anim calcmode="lin" valueType="num">
                                      <p:cBhvr additive="base">
                                        <p:cTn id="54" dur="2000" fill="hold"/>
                                        <p:tgtEl>
                                          <p:spTgt spid="29"/>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2000" fill="hold"/>
                                        <p:tgtEl>
                                          <p:spTgt spid="42"/>
                                        </p:tgtEl>
                                        <p:attrNameLst>
                                          <p:attrName>ppt_x</p:attrName>
                                        </p:attrNameLst>
                                      </p:cBhvr>
                                      <p:tavLst>
                                        <p:tav tm="0">
                                          <p:val>
                                            <p:strVal val="1+#ppt_w/2"/>
                                          </p:val>
                                        </p:tav>
                                        <p:tav tm="100000">
                                          <p:val>
                                            <p:strVal val="#ppt_x"/>
                                          </p:val>
                                        </p:tav>
                                      </p:tavLst>
                                    </p:anim>
                                    <p:anim calcmode="lin" valueType="num">
                                      <p:cBhvr additive="base">
                                        <p:cTn id="58" dur="2000" fill="hold"/>
                                        <p:tgtEl>
                                          <p:spTgt spid="42"/>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2000" fill="hold"/>
                                        <p:tgtEl>
                                          <p:spTgt spid="44"/>
                                        </p:tgtEl>
                                        <p:attrNameLst>
                                          <p:attrName>ppt_x</p:attrName>
                                        </p:attrNameLst>
                                      </p:cBhvr>
                                      <p:tavLst>
                                        <p:tav tm="0">
                                          <p:val>
                                            <p:strVal val="1+#ppt_w/2"/>
                                          </p:val>
                                        </p:tav>
                                        <p:tav tm="100000">
                                          <p:val>
                                            <p:strVal val="#ppt_x"/>
                                          </p:val>
                                        </p:tav>
                                      </p:tavLst>
                                    </p:anim>
                                    <p:anim calcmode="lin" valueType="num">
                                      <p:cBhvr additive="base">
                                        <p:cTn id="62" dur="2000" fill="hold"/>
                                        <p:tgtEl>
                                          <p:spTgt spid="44"/>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2057"/>
                                        </p:tgtEl>
                                        <p:attrNameLst>
                                          <p:attrName>style.visibility</p:attrName>
                                        </p:attrNameLst>
                                      </p:cBhvr>
                                      <p:to>
                                        <p:strVal val="visible"/>
                                      </p:to>
                                    </p:set>
                                    <p:anim calcmode="lin" valueType="num">
                                      <p:cBhvr additive="base">
                                        <p:cTn id="65" dur="2000" fill="hold"/>
                                        <p:tgtEl>
                                          <p:spTgt spid="2057"/>
                                        </p:tgtEl>
                                        <p:attrNameLst>
                                          <p:attrName>ppt_x</p:attrName>
                                        </p:attrNameLst>
                                      </p:cBhvr>
                                      <p:tavLst>
                                        <p:tav tm="0">
                                          <p:val>
                                            <p:strVal val="1+#ppt_w/2"/>
                                          </p:val>
                                        </p:tav>
                                        <p:tav tm="100000">
                                          <p:val>
                                            <p:strVal val="#ppt_x"/>
                                          </p:val>
                                        </p:tav>
                                      </p:tavLst>
                                    </p:anim>
                                    <p:anim calcmode="lin" valueType="num">
                                      <p:cBhvr additive="base">
                                        <p:cTn id="66" dur="2000" fill="hold"/>
                                        <p:tgtEl>
                                          <p:spTgt spid="205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2000" fill="hold"/>
                                        <p:tgtEl>
                                          <p:spTgt spid="25"/>
                                        </p:tgtEl>
                                        <p:attrNameLst>
                                          <p:attrName>ppt_x</p:attrName>
                                        </p:attrNameLst>
                                      </p:cBhvr>
                                      <p:tavLst>
                                        <p:tav tm="0">
                                          <p:val>
                                            <p:strVal val="1+#ppt_w/2"/>
                                          </p:val>
                                        </p:tav>
                                        <p:tav tm="100000">
                                          <p:val>
                                            <p:strVal val="#ppt_x"/>
                                          </p:val>
                                        </p:tav>
                                      </p:tavLst>
                                    </p:anim>
                                    <p:anim calcmode="lin" valueType="num">
                                      <p:cBhvr additive="base">
                                        <p:cTn id="70" dur="2000" fill="hold"/>
                                        <p:tgtEl>
                                          <p:spTgt spid="25"/>
                                        </p:tgtEl>
                                        <p:attrNameLst>
                                          <p:attrName>ppt_y</p:attrName>
                                        </p:attrNameLst>
                                      </p:cBhvr>
                                      <p:tavLst>
                                        <p:tav tm="0">
                                          <p:val>
                                            <p:strVal val="#ppt_y"/>
                                          </p:val>
                                        </p:tav>
                                        <p:tav tm="100000">
                                          <p:val>
                                            <p:strVal val="#ppt_y"/>
                                          </p:val>
                                        </p:tav>
                                      </p:tavLst>
                                    </p:anim>
                                  </p:childTnLst>
                                </p:cTn>
                              </p:par>
                            </p:childTnLst>
                          </p:cTn>
                        </p:par>
                        <p:par>
                          <p:cTn id="71" fill="hold">
                            <p:stCondLst>
                              <p:cond delay="6000"/>
                            </p:stCondLst>
                            <p:childTnLst>
                              <p:par>
                                <p:cTn id="72" presetID="2" presetClass="entr" presetSubtype="4" fill="hold" nodeType="after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ppt_x"/>
                                          </p:val>
                                        </p:tav>
                                        <p:tav tm="100000">
                                          <p:val>
                                            <p:strVal val="#ppt_x"/>
                                          </p:val>
                                        </p:tav>
                                      </p:tavLst>
                                    </p:anim>
                                    <p:anim calcmode="lin" valueType="num">
                                      <p:cBhvr additive="base">
                                        <p:cTn id="75" dur="2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additive="base">
                                        <p:cTn id="78" dur="2000" fill="hold"/>
                                        <p:tgtEl>
                                          <p:spTgt spid="41"/>
                                        </p:tgtEl>
                                        <p:attrNameLst>
                                          <p:attrName>ppt_x</p:attrName>
                                        </p:attrNameLst>
                                      </p:cBhvr>
                                      <p:tavLst>
                                        <p:tav tm="0">
                                          <p:val>
                                            <p:strVal val="#ppt_x"/>
                                          </p:val>
                                        </p:tav>
                                        <p:tav tm="100000">
                                          <p:val>
                                            <p:strVal val="#ppt_x"/>
                                          </p:val>
                                        </p:tav>
                                      </p:tavLst>
                                    </p:anim>
                                    <p:anim calcmode="lin" valueType="num">
                                      <p:cBhvr additive="base">
                                        <p:cTn id="79" dur="2000" fill="hold"/>
                                        <p:tgtEl>
                                          <p:spTgt spid="41"/>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8"/>
                                        </p:tgtEl>
                                        <p:attrNameLst>
                                          <p:attrName>style.visibility</p:attrName>
                                        </p:attrNameLst>
                                      </p:cBhvr>
                                      <p:to>
                                        <p:strVal val="visible"/>
                                      </p:to>
                                    </p:set>
                                    <p:anim calcmode="lin" valueType="num">
                                      <p:cBhvr additive="base">
                                        <p:cTn id="82" dur="2000" fill="hold"/>
                                        <p:tgtEl>
                                          <p:spTgt spid="38"/>
                                        </p:tgtEl>
                                        <p:attrNameLst>
                                          <p:attrName>ppt_x</p:attrName>
                                        </p:attrNameLst>
                                      </p:cBhvr>
                                      <p:tavLst>
                                        <p:tav tm="0">
                                          <p:val>
                                            <p:strVal val="#ppt_x"/>
                                          </p:val>
                                        </p:tav>
                                        <p:tav tm="100000">
                                          <p:val>
                                            <p:strVal val="#ppt_x"/>
                                          </p:val>
                                        </p:tav>
                                      </p:tavLst>
                                    </p:anim>
                                    <p:anim calcmode="lin" valueType="num">
                                      <p:cBhvr additive="base">
                                        <p:cTn id="83" dur="2000" fill="hold"/>
                                        <p:tgtEl>
                                          <p:spTgt spid="38"/>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2000" fill="hold"/>
                                        <p:tgtEl>
                                          <p:spTgt spid="16"/>
                                        </p:tgtEl>
                                        <p:attrNameLst>
                                          <p:attrName>ppt_x</p:attrName>
                                        </p:attrNameLst>
                                      </p:cBhvr>
                                      <p:tavLst>
                                        <p:tav tm="0">
                                          <p:val>
                                            <p:strVal val="#ppt_x"/>
                                          </p:val>
                                        </p:tav>
                                        <p:tav tm="100000">
                                          <p:val>
                                            <p:strVal val="#ppt_x"/>
                                          </p:val>
                                        </p:tav>
                                      </p:tavLst>
                                    </p:anim>
                                    <p:anim calcmode="lin" valueType="num">
                                      <p:cBhvr additive="base">
                                        <p:cTn id="87" dur="2000" fill="hold"/>
                                        <p:tgtEl>
                                          <p:spTgt spid="16"/>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2000" fill="hold"/>
                                        <p:tgtEl>
                                          <p:spTgt spid="7"/>
                                        </p:tgtEl>
                                        <p:attrNameLst>
                                          <p:attrName>ppt_x</p:attrName>
                                        </p:attrNameLst>
                                      </p:cBhvr>
                                      <p:tavLst>
                                        <p:tav tm="0">
                                          <p:val>
                                            <p:strVal val="#ppt_x"/>
                                          </p:val>
                                        </p:tav>
                                        <p:tav tm="100000">
                                          <p:val>
                                            <p:strVal val="#ppt_x"/>
                                          </p:val>
                                        </p:tav>
                                      </p:tavLst>
                                    </p:anim>
                                    <p:anim calcmode="lin" valueType="num">
                                      <p:cBhvr additive="base">
                                        <p:cTn id="91" dur="2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additive="base">
                                        <p:cTn id="94" dur="2000" fill="hold"/>
                                        <p:tgtEl>
                                          <p:spTgt spid="43"/>
                                        </p:tgtEl>
                                        <p:attrNameLst>
                                          <p:attrName>ppt_x</p:attrName>
                                        </p:attrNameLst>
                                      </p:cBhvr>
                                      <p:tavLst>
                                        <p:tav tm="0">
                                          <p:val>
                                            <p:strVal val="#ppt_x"/>
                                          </p:val>
                                        </p:tav>
                                        <p:tav tm="100000">
                                          <p:val>
                                            <p:strVal val="#ppt_x"/>
                                          </p:val>
                                        </p:tav>
                                      </p:tavLst>
                                    </p:anim>
                                    <p:anim calcmode="lin" valueType="num">
                                      <p:cBhvr additive="base">
                                        <p:cTn id="95" dur="2000" fill="hold"/>
                                        <p:tgtEl>
                                          <p:spTgt spid="43"/>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2000" fill="hold"/>
                                        <p:tgtEl>
                                          <p:spTgt spid="26"/>
                                        </p:tgtEl>
                                        <p:attrNameLst>
                                          <p:attrName>ppt_x</p:attrName>
                                        </p:attrNameLst>
                                      </p:cBhvr>
                                      <p:tavLst>
                                        <p:tav tm="0">
                                          <p:val>
                                            <p:strVal val="#ppt_x"/>
                                          </p:val>
                                        </p:tav>
                                        <p:tav tm="100000">
                                          <p:val>
                                            <p:strVal val="#ppt_x"/>
                                          </p:val>
                                        </p:tav>
                                      </p:tavLst>
                                    </p:anim>
                                    <p:anim calcmode="lin" valueType="num">
                                      <p:cBhvr additive="base">
                                        <p:cTn id="99" dur="2000" fill="hold"/>
                                        <p:tgtEl>
                                          <p:spTgt spid="26"/>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000" fill="hold"/>
                                        <p:tgtEl>
                                          <p:spTgt spid="28"/>
                                        </p:tgtEl>
                                        <p:attrNameLst>
                                          <p:attrName>ppt_x</p:attrName>
                                        </p:attrNameLst>
                                      </p:cBhvr>
                                      <p:tavLst>
                                        <p:tav tm="0">
                                          <p:val>
                                            <p:strVal val="#ppt_x"/>
                                          </p:val>
                                        </p:tav>
                                        <p:tav tm="100000">
                                          <p:val>
                                            <p:strVal val="#ppt_x"/>
                                          </p:val>
                                        </p:tav>
                                      </p:tavLst>
                                    </p:anim>
                                    <p:anim calcmode="lin" valueType="num">
                                      <p:cBhvr additive="base">
                                        <p:cTn id="103" dur="2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additive="base">
                                        <p:cTn id="106" dur="2000" fill="hold"/>
                                        <p:tgtEl>
                                          <p:spTgt spid="22"/>
                                        </p:tgtEl>
                                        <p:attrNameLst>
                                          <p:attrName>ppt_x</p:attrName>
                                        </p:attrNameLst>
                                      </p:cBhvr>
                                      <p:tavLst>
                                        <p:tav tm="0">
                                          <p:val>
                                            <p:strVal val="#ppt_x"/>
                                          </p:val>
                                        </p:tav>
                                        <p:tav tm="100000">
                                          <p:val>
                                            <p:strVal val="#ppt_x"/>
                                          </p:val>
                                        </p:tav>
                                      </p:tavLst>
                                    </p:anim>
                                    <p:anim calcmode="lin" valueType="num">
                                      <p:cBhvr additive="base">
                                        <p:cTn id="107" dur="2000" fill="hold"/>
                                        <p:tgtEl>
                                          <p:spTgt spid="22"/>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6"/>
                                        </p:tgtEl>
                                        <p:attrNameLst>
                                          <p:attrName>style.visibility</p:attrName>
                                        </p:attrNameLst>
                                      </p:cBhvr>
                                      <p:to>
                                        <p:strVal val="visible"/>
                                      </p:to>
                                    </p:set>
                                    <p:anim calcmode="lin" valueType="num">
                                      <p:cBhvr additive="base">
                                        <p:cTn id="110" dur="2000" fill="hold"/>
                                        <p:tgtEl>
                                          <p:spTgt spid="36"/>
                                        </p:tgtEl>
                                        <p:attrNameLst>
                                          <p:attrName>ppt_x</p:attrName>
                                        </p:attrNameLst>
                                      </p:cBhvr>
                                      <p:tavLst>
                                        <p:tav tm="0">
                                          <p:val>
                                            <p:strVal val="#ppt_x"/>
                                          </p:val>
                                        </p:tav>
                                        <p:tav tm="100000">
                                          <p:val>
                                            <p:strVal val="#ppt_x"/>
                                          </p:val>
                                        </p:tav>
                                      </p:tavLst>
                                    </p:anim>
                                    <p:anim calcmode="lin" valueType="num">
                                      <p:cBhvr additive="base">
                                        <p:cTn id="111" dur="2000" fill="hold"/>
                                        <p:tgtEl>
                                          <p:spTgt spid="36"/>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2000" fill="hold"/>
                                        <p:tgtEl>
                                          <p:spTgt spid="30"/>
                                        </p:tgtEl>
                                        <p:attrNameLst>
                                          <p:attrName>ppt_x</p:attrName>
                                        </p:attrNameLst>
                                      </p:cBhvr>
                                      <p:tavLst>
                                        <p:tav tm="0">
                                          <p:val>
                                            <p:strVal val="#ppt_x"/>
                                          </p:val>
                                        </p:tav>
                                        <p:tav tm="100000">
                                          <p:val>
                                            <p:strVal val="#ppt_x"/>
                                          </p:val>
                                        </p:tav>
                                      </p:tavLst>
                                    </p:anim>
                                    <p:anim calcmode="lin" valueType="num">
                                      <p:cBhvr additive="base">
                                        <p:cTn id="115" dur="2000" fill="hold"/>
                                        <p:tgtEl>
                                          <p:spTgt spid="30"/>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additive="base">
                                        <p:cTn id="118" dur="2000" fill="hold"/>
                                        <p:tgtEl>
                                          <p:spTgt spid="24"/>
                                        </p:tgtEl>
                                        <p:attrNameLst>
                                          <p:attrName>ppt_x</p:attrName>
                                        </p:attrNameLst>
                                      </p:cBhvr>
                                      <p:tavLst>
                                        <p:tav tm="0">
                                          <p:val>
                                            <p:strVal val="#ppt_x"/>
                                          </p:val>
                                        </p:tav>
                                        <p:tav tm="100000">
                                          <p:val>
                                            <p:strVal val="#ppt_x"/>
                                          </p:val>
                                        </p:tav>
                                      </p:tavLst>
                                    </p:anim>
                                    <p:anim calcmode="lin" valueType="num">
                                      <p:cBhvr additive="base">
                                        <p:cTn id="119" dur="2000" fill="hold"/>
                                        <p:tgtEl>
                                          <p:spTgt spid="24"/>
                                        </p:tgtEl>
                                        <p:attrNameLst>
                                          <p:attrName>ppt_y</p:attrName>
                                        </p:attrNameLst>
                                      </p:cBhvr>
                                      <p:tavLst>
                                        <p:tav tm="0">
                                          <p:val>
                                            <p:strVal val="1+#ppt_h/2"/>
                                          </p:val>
                                        </p:tav>
                                        <p:tav tm="100000">
                                          <p:val>
                                            <p:strVal val="#ppt_y"/>
                                          </p:val>
                                        </p:tav>
                                      </p:tavLst>
                                    </p:anim>
                                  </p:childTnLst>
                                </p:cTn>
                              </p:par>
                              <p:par>
                                <p:cTn id="120" presetID="2" presetClass="entr" presetSubtype="4" fill="hold"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additive="base">
                                        <p:cTn id="122" dur="2000" fill="hold"/>
                                        <p:tgtEl>
                                          <p:spTgt spid="5"/>
                                        </p:tgtEl>
                                        <p:attrNameLst>
                                          <p:attrName>ppt_x</p:attrName>
                                        </p:attrNameLst>
                                      </p:cBhvr>
                                      <p:tavLst>
                                        <p:tav tm="0">
                                          <p:val>
                                            <p:strVal val="#ppt_x"/>
                                          </p:val>
                                        </p:tav>
                                        <p:tav tm="100000">
                                          <p:val>
                                            <p:strVal val="#ppt_x"/>
                                          </p:val>
                                        </p:tav>
                                      </p:tavLst>
                                    </p:anim>
                                    <p:anim calcmode="lin" valueType="num">
                                      <p:cBhvr additive="base">
                                        <p:cTn id="123" dur="2000" fill="hold"/>
                                        <p:tgtEl>
                                          <p:spTgt spid="5"/>
                                        </p:tgtEl>
                                        <p:attrNameLst>
                                          <p:attrName>ppt_y</p:attrName>
                                        </p:attrNameLst>
                                      </p:cBhvr>
                                      <p:tavLst>
                                        <p:tav tm="0">
                                          <p:val>
                                            <p:strVal val="1+#ppt_h/2"/>
                                          </p:val>
                                        </p:tav>
                                        <p:tav tm="100000">
                                          <p:val>
                                            <p:strVal val="#ppt_y"/>
                                          </p:val>
                                        </p:tav>
                                      </p:tavLst>
                                    </p:anim>
                                  </p:childTnLst>
                                </p:cTn>
                              </p:par>
                              <p:par>
                                <p:cTn id="124" presetID="2" presetClass="entr" presetSubtype="4" fill="hold"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additive="base">
                                        <p:cTn id="126" dur="2000" fill="hold"/>
                                        <p:tgtEl>
                                          <p:spTgt spid="12"/>
                                        </p:tgtEl>
                                        <p:attrNameLst>
                                          <p:attrName>ppt_x</p:attrName>
                                        </p:attrNameLst>
                                      </p:cBhvr>
                                      <p:tavLst>
                                        <p:tav tm="0">
                                          <p:val>
                                            <p:strVal val="#ppt_x"/>
                                          </p:val>
                                        </p:tav>
                                        <p:tav tm="100000">
                                          <p:val>
                                            <p:strVal val="#ppt_x"/>
                                          </p:val>
                                        </p:tav>
                                      </p:tavLst>
                                    </p:anim>
                                    <p:anim calcmode="lin" valueType="num">
                                      <p:cBhvr additive="base">
                                        <p:cTn id="127" dur="2000" fill="hold"/>
                                        <p:tgtEl>
                                          <p:spTgt spid="12"/>
                                        </p:tgtEl>
                                        <p:attrNameLst>
                                          <p:attrName>ppt_y</p:attrName>
                                        </p:attrNameLst>
                                      </p:cBhvr>
                                      <p:tavLst>
                                        <p:tav tm="0">
                                          <p:val>
                                            <p:strVal val="1+#ppt_h/2"/>
                                          </p:val>
                                        </p:tav>
                                        <p:tav tm="100000">
                                          <p:val>
                                            <p:strVal val="#ppt_y"/>
                                          </p:val>
                                        </p:tav>
                                      </p:tavLst>
                                    </p:anim>
                                  </p:childTnLst>
                                </p:cTn>
                              </p:par>
                              <p:par>
                                <p:cTn id="128" presetID="2" presetClass="entr" presetSubtype="4" fill="hold"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nodeType="withEffect">
                                  <p:stCondLst>
                                    <p:cond delay="0"/>
                                  </p:stCondLst>
                                  <p:childTnLst>
                                    <p:set>
                                      <p:cBhvr>
                                        <p:cTn id="133" dur="1" fill="hold">
                                          <p:stCondLst>
                                            <p:cond delay="0"/>
                                          </p:stCondLst>
                                        </p:cTn>
                                        <p:tgtEl>
                                          <p:spTgt spid="23"/>
                                        </p:tgtEl>
                                        <p:attrNameLst>
                                          <p:attrName>style.visibility</p:attrName>
                                        </p:attrNameLst>
                                      </p:cBhvr>
                                      <p:to>
                                        <p:strVal val="visible"/>
                                      </p:to>
                                    </p:set>
                                    <p:anim calcmode="lin" valueType="num">
                                      <p:cBhvr additive="base">
                                        <p:cTn id="134" dur="2000" fill="hold"/>
                                        <p:tgtEl>
                                          <p:spTgt spid="23"/>
                                        </p:tgtEl>
                                        <p:attrNameLst>
                                          <p:attrName>ppt_x</p:attrName>
                                        </p:attrNameLst>
                                      </p:cBhvr>
                                      <p:tavLst>
                                        <p:tav tm="0">
                                          <p:val>
                                            <p:strVal val="#ppt_x"/>
                                          </p:val>
                                        </p:tav>
                                        <p:tav tm="100000">
                                          <p:val>
                                            <p:strVal val="#ppt_x"/>
                                          </p:val>
                                        </p:tav>
                                      </p:tavLst>
                                    </p:anim>
                                    <p:anim calcmode="lin" valueType="num">
                                      <p:cBhvr additive="base">
                                        <p:cTn id="135" dur="2000" fill="hold"/>
                                        <p:tgtEl>
                                          <p:spTgt spid="23"/>
                                        </p:tgtEl>
                                        <p:attrNameLst>
                                          <p:attrName>ppt_y</p:attrName>
                                        </p:attrNameLst>
                                      </p:cBhvr>
                                      <p:tavLst>
                                        <p:tav tm="0">
                                          <p:val>
                                            <p:strVal val="1+#ppt_h/2"/>
                                          </p:val>
                                        </p:tav>
                                        <p:tav tm="100000">
                                          <p:val>
                                            <p:strVal val="#ppt_y"/>
                                          </p:val>
                                        </p:tav>
                                      </p:tavLst>
                                    </p:anim>
                                  </p:childTnLst>
                                </p:cTn>
                              </p:par>
                              <p:par>
                                <p:cTn id="136" presetID="2" presetClass="entr" presetSubtype="4" fill="hold" nodeType="withEffect">
                                  <p:stCondLst>
                                    <p:cond delay="0"/>
                                  </p:stCondLst>
                                  <p:childTnLst>
                                    <p:set>
                                      <p:cBhvr>
                                        <p:cTn id="137" dur="1" fill="hold">
                                          <p:stCondLst>
                                            <p:cond delay="0"/>
                                          </p:stCondLst>
                                        </p:cTn>
                                        <p:tgtEl>
                                          <p:spTgt spid="2058"/>
                                        </p:tgtEl>
                                        <p:attrNameLst>
                                          <p:attrName>style.visibility</p:attrName>
                                        </p:attrNameLst>
                                      </p:cBhvr>
                                      <p:to>
                                        <p:strVal val="visible"/>
                                      </p:to>
                                    </p:set>
                                    <p:anim calcmode="lin" valueType="num">
                                      <p:cBhvr additive="base">
                                        <p:cTn id="138" dur="2000" fill="hold"/>
                                        <p:tgtEl>
                                          <p:spTgt spid="2058"/>
                                        </p:tgtEl>
                                        <p:attrNameLst>
                                          <p:attrName>ppt_x</p:attrName>
                                        </p:attrNameLst>
                                      </p:cBhvr>
                                      <p:tavLst>
                                        <p:tav tm="0">
                                          <p:val>
                                            <p:strVal val="#ppt_x"/>
                                          </p:val>
                                        </p:tav>
                                        <p:tav tm="100000">
                                          <p:val>
                                            <p:strVal val="#ppt_x"/>
                                          </p:val>
                                        </p:tav>
                                      </p:tavLst>
                                    </p:anim>
                                    <p:anim calcmode="lin" valueType="num">
                                      <p:cBhvr additive="base">
                                        <p:cTn id="139" dur="2000" fill="hold"/>
                                        <p:tgtEl>
                                          <p:spTgt spid="2058"/>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2000" fill="hold"/>
                                        <p:tgtEl>
                                          <p:spTgt spid="37"/>
                                        </p:tgtEl>
                                        <p:attrNameLst>
                                          <p:attrName>ppt_x</p:attrName>
                                        </p:attrNameLst>
                                      </p:cBhvr>
                                      <p:tavLst>
                                        <p:tav tm="0">
                                          <p:val>
                                            <p:strVal val="#ppt_x"/>
                                          </p:val>
                                        </p:tav>
                                        <p:tav tm="100000">
                                          <p:val>
                                            <p:strVal val="#ppt_x"/>
                                          </p:val>
                                        </p:tav>
                                      </p:tavLst>
                                    </p:anim>
                                    <p:anim calcmode="lin" valueType="num">
                                      <p:cBhvr additive="base">
                                        <p:cTn id="143" dur="2000" fill="hold"/>
                                        <p:tgtEl>
                                          <p:spTgt spid="37"/>
                                        </p:tgtEl>
                                        <p:attrNameLst>
                                          <p:attrName>ppt_y</p:attrName>
                                        </p:attrNameLst>
                                      </p:cBhvr>
                                      <p:tavLst>
                                        <p:tav tm="0">
                                          <p:val>
                                            <p:strVal val="1+#ppt_h/2"/>
                                          </p:val>
                                        </p:tav>
                                        <p:tav tm="100000">
                                          <p:val>
                                            <p:strVal val="#ppt_y"/>
                                          </p:val>
                                        </p:tav>
                                      </p:tavLst>
                                    </p:anim>
                                  </p:childTnLst>
                                </p:cTn>
                              </p:par>
                              <p:par>
                                <p:cTn id="144" presetID="2" presetClass="entr" presetSubtype="4" fill="hold"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2000" fill="hold"/>
                                        <p:tgtEl>
                                          <p:spTgt spid="39"/>
                                        </p:tgtEl>
                                        <p:attrNameLst>
                                          <p:attrName>ppt_x</p:attrName>
                                        </p:attrNameLst>
                                      </p:cBhvr>
                                      <p:tavLst>
                                        <p:tav tm="0">
                                          <p:val>
                                            <p:strVal val="#ppt_x"/>
                                          </p:val>
                                        </p:tav>
                                        <p:tav tm="100000">
                                          <p:val>
                                            <p:strVal val="#ppt_x"/>
                                          </p:val>
                                        </p:tav>
                                      </p:tavLst>
                                    </p:anim>
                                    <p:anim calcmode="lin" valueType="num">
                                      <p:cBhvr additive="base">
                                        <p:cTn id="147" dur="2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nodeType="withEffect">
                                  <p:stCondLst>
                                    <p:cond delay="0"/>
                                  </p:stCondLst>
                                  <p:childTnLst>
                                    <p:set>
                                      <p:cBhvr>
                                        <p:cTn id="149" dur="1" fill="hold">
                                          <p:stCondLst>
                                            <p:cond delay="0"/>
                                          </p:stCondLst>
                                        </p:cTn>
                                        <p:tgtEl>
                                          <p:spTgt spid="2056"/>
                                        </p:tgtEl>
                                        <p:attrNameLst>
                                          <p:attrName>style.visibility</p:attrName>
                                        </p:attrNameLst>
                                      </p:cBhvr>
                                      <p:to>
                                        <p:strVal val="visible"/>
                                      </p:to>
                                    </p:set>
                                    <p:anim calcmode="lin" valueType="num">
                                      <p:cBhvr additive="base">
                                        <p:cTn id="150" dur="2000" fill="hold"/>
                                        <p:tgtEl>
                                          <p:spTgt spid="2056"/>
                                        </p:tgtEl>
                                        <p:attrNameLst>
                                          <p:attrName>ppt_x</p:attrName>
                                        </p:attrNameLst>
                                      </p:cBhvr>
                                      <p:tavLst>
                                        <p:tav tm="0">
                                          <p:val>
                                            <p:strVal val="#ppt_x"/>
                                          </p:val>
                                        </p:tav>
                                        <p:tav tm="100000">
                                          <p:val>
                                            <p:strVal val="#ppt_x"/>
                                          </p:val>
                                        </p:tav>
                                      </p:tavLst>
                                    </p:anim>
                                    <p:anim calcmode="lin" valueType="num">
                                      <p:cBhvr additive="base">
                                        <p:cTn id="151" dur="2000" fill="hold"/>
                                        <p:tgtEl>
                                          <p:spTgt spid="2056"/>
                                        </p:tgtEl>
                                        <p:attrNameLst>
                                          <p:attrName>ppt_y</p:attrName>
                                        </p:attrNameLst>
                                      </p:cBhvr>
                                      <p:tavLst>
                                        <p:tav tm="0">
                                          <p:val>
                                            <p:strVal val="1+#ppt_h/2"/>
                                          </p:val>
                                        </p:tav>
                                        <p:tav tm="100000">
                                          <p:val>
                                            <p:strVal val="#ppt_y"/>
                                          </p:val>
                                        </p:tav>
                                      </p:tavLst>
                                    </p:anim>
                                  </p:childTnLst>
                                </p:cTn>
                              </p:par>
                              <p:par>
                                <p:cTn id="152" presetID="2"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ppt_x"/>
                                          </p:val>
                                        </p:tav>
                                        <p:tav tm="100000">
                                          <p:val>
                                            <p:strVal val="#ppt_x"/>
                                          </p:val>
                                        </p:tav>
                                      </p:tavLst>
                                    </p:anim>
                                    <p:anim calcmode="lin" valueType="num">
                                      <p:cBhvr additive="base">
                                        <p:cTn id="155" dur="2000" fill="hold"/>
                                        <p:tgtEl>
                                          <p:spTgt spid="2"/>
                                        </p:tgtEl>
                                        <p:attrNameLst>
                                          <p:attrName>ppt_y</p:attrName>
                                        </p:attrNameLst>
                                      </p:cBhvr>
                                      <p:tavLst>
                                        <p:tav tm="0">
                                          <p:val>
                                            <p:strVal val="1+#ppt_h/2"/>
                                          </p:val>
                                        </p:tav>
                                        <p:tav tm="100000">
                                          <p:val>
                                            <p:strVal val="#ppt_y"/>
                                          </p:val>
                                        </p:tav>
                                      </p:tavLst>
                                    </p:anim>
                                  </p:childTnLst>
                                </p:cTn>
                              </p:par>
                              <p:par>
                                <p:cTn id="156" presetID="2" presetClass="entr" presetSubtype="4" fill="hold" nodeType="withEffect">
                                  <p:stCondLst>
                                    <p:cond delay="0"/>
                                  </p:stCondLst>
                                  <p:childTnLst>
                                    <p:set>
                                      <p:cBhvr>
                                        <p:cTn id="157" dur="1" fill="hold">
                                          <p:stCondLst>
                                            <p:cond delay="0"/>
                                          </p:stCondLst>
                                        </p:cTn>
                                        <p:tgtEl>
                                          <p:spTgt spid="35"/>
                                        </p:tgtEl>
                                        <p:attrNameLst>
                                          <p:attrName>style.visibility</p:attrName>
                                        </p:attrNameLst>
                                      </p:cBhvr>
                                      <p:to>
                                        <p:strVal val="visible"/>
                                      </p:to>
                                    </p:set>
                                    <p:anim calcmode="lin" valueType="num">
                                      <p:cBhvr additive="base">
                                        <p:cTn id="158" dur="2000" fill="hold"/>
                                        <p:tgtEl>
                                          <p:spTgt spid="35"/>
                                        </p:tgtEl>
                                        <p:attrNameLst>
                                          <p:attrName>ppt_x</p:attrName>
                                        </p:attrNameLst>
                                      </p:cBhvr>
                                      <p:tavLst>
                                        <p:tav tm="0">
                                          <p:val>
                                            <p:strVal val="#ppt_x"/>
                                          </p:val>
                                        </p:tav>
                                        <p:tav tm="100000">
                                          <p:val>
                                            <p:strVal val="#ppt_x"/>
                                          </p:val>
                                        </p:tav>
                                      </p:tavLst>
                                    </p:anim>
                                    <p:anim calcmode="lin" valueType="num">
                                      <p:cBhvr additive="base">
                                        <p:cTn id="159" dur="2000" fill="hold"/>
                                        <p:tgtEl>
                                          <p:spTgt spid="35"/>
                                        </p:tgtEl>
                                        <p:attrNameLst>
                                          <p:attrName>ppt_y</p:attrName>
                                        </p:attrNameLst>
                                      </p:cBhvr>
                                      <p:tavLst>
                                        <p:tav tm="0">
                                          <p:val>
                                            <p:strVal val="1+#ppt_h/2"/>
                                          </p:val>
                                        </p:tav>
                                        <p:tav tm="100000">
                                          <p:val>
                                            <p:strVal val="#ppt_y"/>
                                          </p:val>
                                        </p:tav>
                                      </p:tavLst>
                                    </p:anim>
                                  </p:childTnLst>
                                </p:cTn>
                              </p:par>
                              <p:par>
                                <p:cTn id="160" presetID="2" presetClass="entr" presetSubtype="4" fill="hold" nodeType="with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additive="base">
                                        <p:cTn id="162" dur="2000" fill="hold"/>
                                        <p:tgtEl>
                                          <p:spTgt spid="46"/>
                                        </p:tgtEl>
                                        <p:attrNameLst>
                                          <p:attrName>ppt_x</p:attrName>
                                        </p:attrNameLst>
                                      </p:cBhvr>
                                      <p:tavLst>
                                        <p:tav tm="0">
                                          <p:val>
                                            <p:strVal val="#ppt_x"/>
                                          </p:val>
                                        </p:tav>
                                        <p:tav tm="100000">
                                          <p:val>
                                            <p:strVal val="#ppt_x"/>
                                          </p:val>
                                        </p:tav>
                                      </p:tavLst>
                                    </p:anim>
                                    <p:anim calcmode="lin" valueType="num">
                                      <p:cBhvr additive="base">
                                        <p:cTn id="163" dur="2000" fill="hold"/>
                                        <p:tgtEl>
                                          <p:spTgt spid="46"/>
                                        </p:tgtEl>
                                        <p:attrNameLst>
                                          <p:attrName>ppt_y</p:attrName>
                                        </p:attrNameLst>
                                      </p:cBhvr>
                                      <p:tavLst>
                                        <p:tav tm="0">
                                          <p:val>
                                            <p:strVal val="1+#ppt_h/2"/>
                                          </p:val>
                                        </p:tav>
                                        <p:tav tm="100000">
                                          <p:val>
                                            <p:strVal val="#ppt_y"/>
                                          </p:val>
                                        </p:tav>
                                      </p:tavLst>
                                    </p:anim>
                                  </p:childTnLst>
                                </p:cTn>
                              </p:par>
                              <p:par>
                                <p:cTn id="164" presetID="2" presetClass="entr" presetSubtype="4" fill="hold" nodeType="withEffect">
                                  <p:stCondLst>
                                    <p:cond delay="0"/>
                                  </p:stCondLst>
                                  <p:childTnLst>
                                    <p:set>
                                      <p:cBhvr>
                                        <p:cTn id="165" dur="1" fill="hold">
                                          <p:stCondLst>
                                            <p:cond delay="0"/>
                                          </p:stCondLst>
                                        </p:cTn>
                                        <p:tgtEl>
                                          <p:spTgt spid="27"/>
                                        </p:tgtEl>
                                        <p:attrNameLst>
                                          <p:attrName>style.visibility</p:attrName>
                                        </p:attrNameLst>
                                      </p:cBhvr>
                                      <p:to>
                                        <p:strVal val="visible"/>
                                      </p:to>
                                    </p:set>
                                    <p:anim calcmode="lin" valueType="num">
                                      <p:cBhvr additive="base">
                                        <p:cTn id="166" dur="2000" fill="hold"/>
                                        <p:tgtEl>
                                          <p:spTgt spid="27"/>
                                        </p:tgtEl>
                                        <p:attrNameLst>
                                          <p:attrName>ppt_x</p:attrName>
                                        </p:attrNameLst>
                                      </p:cBhvr>
                                      <p:tavLst>
                                        <p:tav tm="0">
                                          <p:val>
                                            <p:strVal val="#ppt_x"/>
                                          </p:val>
                                        </p:tav>
                                        <p:tav tm="100000">
                                          <p:val>
                                            <p:strVal val="#ppt_x"/>
                                          </p:val>
                                        </p:tav>
                                      </p:tavLst>
                                    </p:anim>
                                    <p:anim calcmode="lin" valueType="num">
                                      <p:cBhvr additive="base">
                                        <p:cTn id="167" dur="2000" fill="hold"/>
                                        <p:tgtEl>
                                          <p:spTgt spid="27"/>
                                        </p:tgtEl>
                                        <p:attrNameLst>
                                          <p:attrName>ppt_y</p:attrName>
                                        </p:attrNameLst>
                                      </p:cBhvr>
                                      <p:tavLst>
                                        <p:tav tm="0">
                                          <p:val>
                                            <p:strVal val="1+#ppt_h/2"/>
                                          </p:val>
                                        </p:tav>
                                        <p:tav tm="100000">
                                          <p:val>
                                            <p:strVal val="#ppt_y"/>
                                          </p:val>
                                        </p:tav>
                                      </p:tavLst>
                                    </p:anim>
                                  </p:childTnLst>
                                </p:cTn>
                              </p:par>
                              <p:par>
                                <p:cTn id="168" presetID="2" presetClass="entr" presetSubtype="4" fill="hold"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additive="base">
                                        <p:cTn id="170" dur="2000" fill="hold"/>
                                        <p:tgtEl>
                                          <p:spTgt spid="21"/>
                                        </p:tgtEl>
                                        <p:attrNameLst>
                                          <p:attrName>ppt_x</p:attrName>
                                        </p:attrNameLst>
                                      </p:cBhvr>
                                      <p:tavLst>
                                        <p:tav tm="0">
                                          <p:val>
                                            <p:strVal val="#ppt_x"/>
                                          </p:val>
                                        </p:tav>
                                        <p:tav tm="100000">
                                          <p:val>
                                            <p:strVal val="#ppt_x"/>
                                          </p:val>
                                        </p:tav>
                                      </p:tavLst>
                                    </p:anim>
                                    <p:anim calcmode="lin" valueType="num">
                                      <p:cBhvr additive="base">
                                        <p:cTn id="171" dur="2000" fill="hold"/>
                                        <p:tgtEl>
                                          <p:spTgt spid="21"/>
                                        </p:tgtEl>
                                        <p:attrNameLst>
                                          <p:attrName>ppt_y</p:attrName>
                                        </p:attrNameLst>
                                      </p:cBhvr>
                                      <p:tavLst>
                                        <p:tav tm="0">
                                          <p:val>
                                            <p:strVal val="1+#ppt_h/2"/>
                                          </p:val>
                                        </p:tav>
                                        <p:tav tm="100000">
                                          <p:val>
                                            <p:strVal val="#ppt_y"/>
                                          </p:val>
                                        </p:tav>
                                      </p:tavLst>
                                    </p:anim>
                                  </p:childTnLst>
                                </p:cTn>
                              </p:par>
                              <p:par>
                                <p:cTn id="172" presetID="2" presetClass="entr" presetSubtype="4" fill="hold" nodeType="withEffect">
                                  <p:stCondLst>
                                    <p:cond delay="0"/>
                                  </p:stCondLst>
                                  <p:childTnLst>
                                    <p:set>
                                      <p:cBhvr>
                                        <p:cTn id="173" dur="1" fill="hold">
                                          <p:stCondLst>
                                            <p:cond delay="0"/>
                                          </p:stCondLst>
                                        </p:cTn>
                                        <p:tgtEl>
                                          <p:spTgt spid="32"/>
                                        </p:tgtEl>
                                        <p:attrNameLst>
                                          <p:attrName>style.visibility</p:attrName>
                                        </p:attrNameLst>
                                      </p:cBhvr>
                                      <p:to>
                                        <p:strVal val="visible"/>
                                      </p:to>
                                    </p:set>
                                    <p:anim calcmode="lin" valueType="num">
                                      <p:cBhvr additive="base">
                                        <p:cTn id="174" dur="2000" fill="hold"/>
                                        <p:tgtEl>
                                          <p:spTgt spid="32"/>
                                        </p:tgtEl>
                                        <p:attrNameLst>
                                          <p:attrName>ppt_x</p:attrName>
                                        </p:attrNameLst>
                                      </p:cBhvr>
                                      <p:tavLst>
                                        <p:tav tm="0">
                                          <p:val>
                                            <p:strVal val="#ppt_x"/>
                                          </p:val>
                                        </p:tav>
                                        <p:tav tm="100000">
                                          <p:val>
                                            <p:strVal val="#ppt_x"/>
                                          </p:val>
                                        </p:tav>
                                      </p:tavLst>
                                    </p:anim>
                                    <p:anim calcmode="lin" valueType="num">
                                      <p:cBhvr additive="base">
                                        <p:cTn id="175" dur="2000" fill="hold"/>
                                        <p:tgtEl>
                                          <p:spTgt spid="32"/>
                                        </p:tgtEl>
                                        <p:attrNameLst>
                                          <p:attrName>ppt_y</p:attrName>
                                        </p:attrNameLst>
                                      </p:cBhvr>
                                      <p:tavLst>
                                        <p:tav tm="0">
                                          <p:val>
                                            <p:strVal val="1+#ppt_h/2"/>
                                          </p:val>
                                        </p:tav>
                                        <p:tav tm="100000">
                                          <p:val>
                                            <p:strVal val="#ppt_y"/>
                                          </p:val>
                                        </p:tav>
                                      </p:tavLst>
                                    </p:anim>
                                  </p:childTnLst>
                                </p:cTn>
                              </p:par>
                              <p:par>
                                <p:cTn id="176" presetID="2" presetClass="entr" presetSubtype="4" fill="hold" nodeType="withEffect">
                                  <p:stCondLst>
                                    <p:cond delay="0"/>
                                  </p:stCondLst>
                                  <p:childTnLst>
                                    <p:set>
                                      <p:cBhvr>
                                        <p:cTn id="177" dur="1" fill="hold">
                                          <p:stCondLst>
                                            <p:cond delay="0"/>
                                          </p:stCondLst>
                                        </p:cTn>
                                        <p:tgtEl>
                                          <p:spTgt spid="2051"/>
                                        </p:tgtEl>
                                        <p:attrNameLst>
                                          <p:attrName>style.visibility</p:attrName>
                                        </p:attrNameLst>
                                      </p:cBhvr>
                                      <p:to>
                                        <p:strVal val="visible"/>
                                      </p:to>
                                    </p:set>
                                    <p:anim calcmode="lin" valueType="num">
                                      <p:cBhvr additive="base">
                                        <p:cTn id="178" dur="2000" fill="hold"/>
                                        <p:tgtEl>
                                          <p:spTgt spid="2051"/>
                                        </p:tgtEl>
                                        <p:attrNameLst>
                                          <p:attrName>ppt_x</p:attrName>
                                        </p:attrNameLst>
                                      </p:cBhvr>
                                      <p:tavLst>
                                        <p:tav tm="0">
                                          <p:val>
                                            <p:strVal val="#ppt_x"/>
                                          </p:val>
                                        </p:tav>
                                        <p:tav tm="100000">
                                          <p:val>
                                            <p:strVal val="#ppt_x"/>
                                          </p:val>
                                        </p:tav>
                                      </p:tavLst>
                                    </p:anim>
                                    <p:anim calcmode="lin" valueType="num">
                                      <p:cBhvr additive="base">
                                        <p:cTn id="179" dur="2000" fill="hold"/>
                                        <p:tgtEl>
                                          <p:spTgt spid="2051"/>
                                        </p:tgtEl>
                                        <p:attrNameLst>
                                          <p:attrName>ppt_y</p:attrName>
                                        </p:attrNameLst>
                                      </p:cBhvr>
                                      <p:tavLst>
                                        <p:tav tm="0">
                                          <p:val>
                                            <p:strVal val="1+#ppt_h/2"/>
                                          </p:val>
                                        </p:tav>
                                        <p:tav tm="100000">
                                          <p:val>
                                            <p:strVal val="#ppt_y"/>
                                          </p:val>
                                        </p:tav>
                                      </p:tavLst>
                                    </p:anim>
                                  </p:childTnLst>
                                </p:cTn>
                              </p:par>
                              <p:par>
                                <p:cTn id="180" presetID="2" presetClass="entr" presetSubtype="4" fill="hold" nodeType="withEffect">
                                  <p:stCondLst>
                                    <p:cond delay="0"/>
                                  </p:stCondLst>
                                  <p:childTnLst>
                                    <p:set>
                                      <p:cBhvr>
                                        <p:cTn id="181" dur="1" fill="hold">
                                          <p:stCondLst>
                                            <p:cond delay="0"/>
                                          </p:stCondLst>
                                        </p:cTn>
                                        <p:tgtEl>
                                          <p:spTgt spid="2059"/>
                                        </p:tgtEl>
                                        <p:attrNameLst>
                                          <p:attrName>style.visibility</p:attrName>
                                        </p:attrNameLst>
                                      </p:cBhvr>
                                      <p:to>
                                        <p:strVal val="visible"/>
                                      </p:to>
                                    </p:set>
                                    <p:anim calcmode="lin" valueType="num">
                                      <p:cBhvr additive="base">
                                        <p:cTn id="182" dur="2000" fill="hold"/>
                                        <p:tgtEl>
                                          <p:spTgt spid="2059"/>
                                        </p:tgtEl>
                                        <p:attrNameLst>
                                          <p:attrName>ppt_x</p:attrName>
                                        </p:attrNameLst>
                                      </p:cBhvr>
                                      <p:tavLst>
                                        <p:tav tm="0">
                                          <p:val>
                                            <p:strVal val="#ppt_x"/>
                                          </p:val>
                                        </p:tav>
                                        <p:tav tm="100000">
                                          <p:val>
                                            <p:strVal val="#ppt_x"/>
                                          </p:val>
                                        </p:tav>
                                      </p:tavLst>
                                    </p:anim>
                                    <p:anim calcmode="lin" valueType="num">
                                      <p:cBhvr additive="base">
                                        <p:cTn id="183" dur="2000" fill="hold"/>
                                        <p:tgtEl>
                                          <p:spTgt spid="2059"/>
                                        </p:tgtEl>
                                        <p:attrNameLst>
                                          <p:attrName>ppt_y</p:attrName>
                                        </p:attrNameLst>
                                      </p:cBhvr>
                                      <p:tavLst>
                                        <p:tav tm="0">
                                          <p:val>
                                            <p:strVal val="1+#ppt_h/2"/>
                                          </p:val>
                                        </p:tav>
                                        <p:tav tm="100000">
                                          <p:val>
                                            <p:strVal val="#ppt_y"/>
                                          </p:val>
                                        </p:tav>
                                      </p:tavLst>
                                    </p:anim>
                                  </p:childTnLst>
                                </p:cTn>
                              </p:par>
                              <p:par>
                                <p:cTn id="184" presetID="2" presetClass="entr" presetSubtype="4" fill="hold" nodeType="withEffect">
                                  <p:stCondLst>
                                    <p:cond delay="0"/>
                                  </p:stCondLst>
                                  <p:childTnLst>
                                    <p:set>
                                      <p:cBhvr>
                                        <p:cTn id="185" dur="1" fill="hold">
                                          <p:stCondLst>
                                            <p:cond delay="0"/>
                                          </p:stCondLst>
                                        </p:cTn>
                                        <p:tgtEl>
                                          <p:spTgt spid="2054"/>
                                        </p:tgtEl>
                                        <p:attrNameLst>
                                          <p:attrName>style.visibility</p:attrName>
                                        </p:attrNameLst>
                                      </p:cBhvr>
                                      <p:to>
                                        <p:strVal val="visible"/>
                                      </p:to>
                                    </p:set>
                                    <p:anim calcmode="lin" valueType="num">
                                      <p:cBhvr additive="base">
                                        <p:cTn id="186" dur="2000" fill="hold"/>
                                        <p:tgtEl>
                                          <p:spTgt spid="2054"/>
                                        </p:tgtEl>
                                        <p:attrNameLst>
                                          <p:attrName>ppt_x</p:attrName>
                                        </p:attrNameLst>
                                      </p:cBhvr>
                                      <p:tavLst>
                                        <p:tav tm="0">
                                          <p:val>
                                            <p:strVal val="#ppt_x"/>
                                          </p:val>
                                        </p:tav>
                                        <p:tav tm="100000">
                                          <p:val>
                                            <p:strVal val="#ppt_x"/>
                                          </p:val>
                                        </p:tav>
                                      </p:tavLst>
                                    </p:anim>
                                    <p:anim calcmode="lin" valueType="num">
                                      <p:cBhvr additive="base">
                                        <p:cTn id="187" dur="2000" fill="hold"/>
                                        <p:tgtEl>
                                          <p:spTgt spid="2054"/>
                                        </p:tgtEl>
                                        <p:attrNameLst>
                                          <p:attrName>ppt_y</p:attrName>
                                        </p:attrNameLst>
                                      </p:cBhvr>
                                      <p:tavLst>
                                        <p:tav tm="0">
                                          <p:val>
                                            <p:strVal val="1+#ppt_h/2"/>
                                          </p:val>
                                        </p:tav>
                                        <p:tav tm="100000">
                                          <p:val>
                                            <p:strVal val="#ppt_y"/>
                                          </p:val>
                                        </p:tav>
                                      </p:tavLst>
                                    </p:anim>
                                  </p:childTnLst>
                                </p:cTn>
                              </p:par>
                              <p:par>
                                <p:cTn id="188" presetID="2" presetClass="entr" presetSubtype="4" fill="hold" nodeType="withEffect">
                                  <p:stCondLst>
                                    <p:cond delay="0"/>
                                  </p:stCondLst>
                                  <p:childTnLst>
                                    <p:set>
                                      <p:cBhvr>
                                        <p:cTn id="189" dur="1" fill="hold">
                                          <p:stCondLst>
                                            <p:cond delay="0"/>
                                          </p:stCondLst>
                                        </p:cTn>
                                        <p:tgtEl>
                                          <p:spTgt spid="40"/>
                                        </p:tgtEl>
                                        <p:attrNameLst>
                                          <p:attrName>style.visibility</p:attrName>
                                        </p:attrNameLst>
                                      </p:cBhvr>
                                      <p:to>
                                        <p:strVal val="visible"/>
                                      </p:to>
                                    </p:set>
                                    <p:anim calcmode="lin" valueType="num">
                                      <p:cBhvr additive="base">
                                        <p:cTn id="190" dur="2000" fill="hold"/>
                                        <p:tgtEl>
                                          <p:spTgt spid="40"/>
                                        </p:tgtEl>
                                        <p:attrNameLst>
                                          <p:attrName>ppt_x</p:attrName>
                                        </p:attrNameLst>
                                      </p:cBhvr>
                                      <p:tavLst>
                                        <p:tav tm="0">
                                          <p:val>
                                            <p:strVal val="#ppt_x"/>
                                          </p:val>
                                        </p:tav>
                                        <p:tav tm="100000">
                                          <p:val>
                                            <p:strVal val="#ppt_x"/>
                                          </p:val>
                                        </p:tav>
                                      </p:tavLst>
                                    </p:anim>
                                    <p:anim calcmode="lin" valueType="num">
                                      <p:cBhvr additive="base">
                                        <p:cTn id="191" dur="2000" fill="hold"/>
                                        <p:tgtEl>
                                          <p:spTgt spid="40"/>
                                        </p:tgtEl>
                                        <p:attrNameLst>
                                          <p:attrName>ppt_y</p:attrName>
                                        </p:attrNameLst>
                                      </p:cBhvr>
                                      <p:tavLst>
                                        <p:tav tm="0">
                                          <p:val>
                                            <p:strVal val="1+#ppt_h/2"/>
                                          </p:val>
                                        </p:tav>
                                        <p:tav tm="100000">
                                          <p:val>
                                            <p:strVal val="#ppt_y"/>
                                          </p:val>
                                        </p:tav>
                                      </p:tavLst>
                                    </p:anim>
                                  </p:childTnLst>
                                </p:cTn>
                              </p:par>
                              <p:par>
                                <p:cTn id="192" presetID="2" presetClass="entr" presetSubtype="4" fill="hold" nodeType="withEffect">
                                  <p:stCondLst>
                                    <p:cond delay="0"/>
                                  </p:stCondLst>
                                  <p:childTnLst>
                                    <p:set>
                                      <p:cBhvr>
                                        <p:cTn id="193" dur="1" fill="hold">
                                          <p:stCondLst>
                                            <p:cond delay="0"/>
                                          </p:stCondLst>
                                        </p:cTn>
                                        <p:tgtEl>
                                          <p:spTgt spid="34"/>
                                        </p:tgtEl>
                                        <p:attrNameLst>
                                          <p:attrName>style.visibility</p:attrName>
                                        </p:attrNameLst>
                                      </p:cBhvr>
                                      <p:to>
                                        <p:strVal val="visible"/>
                                      </p:to>
                                    </p:set>
                                    <p:anim calcmode="lin" valueType="num">
                                      <p:cBhvr additive="base">
                                        <p:cTn id="194" dur="2000" fill="hold"/>
                                        <p:tgtEl>
                                          <p:spTgt spid="34"/>
                                        </p:tgtEl>
                                        <p:attrNameLst>
                                          <p:attrName>ppt_x</p:attrName>
                                        </p:attrNameLst>
                                      </p:cBhvr>
                                      <p:tavLst>
                                        <p:tav tm="0">
                                          <p:val>
                                            <p:strVal val="#ppt_x"/>
                                          </p:val>
                                        </p:tav>
                                        <p:tav tm="100000">
                                          <p:val>
                                            <p:strVal val="#ppt_x"/>
                                          </p:val>
                                        </p:tav>
                                      </p:tavLst>
                                    </p:anim>
                                    <p:anim calcmode="lin" valueType="num">
                                      <p:cBhvr additive="base">
                                        <p:cTn id="195" dur="2000" fill="hold"/>
                                        <p:tgtEl>
                                          <p:spTgt spid="34"/>
                                        </p:tgtEl>
                                        <p:attrNameLst>
                                          <p:attrName>ppt_y</p:attrName>
                                        </p:attrNameLst>
                                      </p:cBhvr>
                                      <p:tavLst>
                                        <p:tav tm="0">
                                          <p:val>
                                            <p:strVal val="1+#ppt_h/2"/>
                                          </p:val>
                                        </p:tav>
                                        <p:tav tm="100000">
                                          <p:val>
                                            <p:strVal val="#ppt_y"/>
                                          </p:val>
                                        </p:tav>
                                      </p:tavLst>
                                    </p:anim>
                                  </p:childTnLst>
                                </p:cTn>
                              </p:par>
                              <p:par>
                                <p:cTn id="196" presetID="2" presetClass="entr" presetSubtype="4" fill="hold"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2000" fill="hold"/>
                                        <p:tgtEl>
                                          <p:spTgt spid="31"/>
                                        </p:tgtEl>
                                        <p:attrNameLst>
                                          <p:attrName>ppt_x</p:attrName>
                                        </p:attrNameLst>
                                      </p:cBhvr>
                                      <p:tavLst>
                                        <p:tav tm="0">
                                          <p:val>
                                            <p:strVal val="#ppt_x"/>
                                          </p:val>
                                        </p:tav>
                                        <p:tav tm="100000">
                                          <p:val>
                                            <p:strVal val="#ppt_x"/>
                                          </p:val>
                                        </p:tav>
                                      </p:tavLst>
                                    </p:anim>
                                    <p:anim calcmode="lin" valueType="num">
                                      <p:cBhvr additive="base">
                                        <p:cTn id="199" dur="2000" fill="hold"/>
                                        <p:tgtEl>
                                          <p:spTgt spid="31"/>
                                        </p:tgtEl>
                                        <p:attrNameLst>
                                          <p:attrName>ppt_y</p:attrName>
                                        </p:attrNameLst>
                                      </p:cBhvr>
                                      <p:tavLst>
                                        <p:tav tm="0">
                                          <p:val>
                                            <p:strVal val="1+#ppt_h/2"/>
                                          </p:val>
                                        </p:tav>
                                        <p:tav tm="100000">
                                          <p:val>
                                            <p:strVal val="#ppt_y"/>
                                          </p:val>
                                        </p:tav>
                                      </p:tavLst>
                                    </p:anim>
                                  </p:childTnLst>
                                </p:cTn>
                              </p:par>
                            </p:childTnLst>
                          </p:cTn>
                        </p:par>
                        <p:par>
                          <p:cTn id="200" fill="hold">
                            <p:stCondLst>
                              <p:cond delay="8000"/>
                            </p:stCondLst>
                            <p:childTnLst>
                              <p:par>
                                <p:cTn id="201" presetID="2" presetClass="entr" presetSubtype="4" fill="hold" nodeType="afterEffect">
                                  <p:stCondLst>
                                    <p:cond delay="0"/>
                                  </p:stCondLst>
                                  <p:childTnLst>
                                    <p:set>
                                      <p:cBhvr>
                                        <p:cTn id="202" dur="1" fill="hold">
                                          <p:stCondLst>
                                            <p:cond delay="0"/>
                                          </p:stCondLst>
                                        </p:cTn>
                                        <p:tgtEl>
                                          <p:spTgt spid="82"/>
                                        </p:tgtEl>
                                        <p:attrNameLst>
                                          <p:attrName>style.visibility</p:attrName>
                                        </p:attrNameLst>
                                      </p:cBhvr>
                                      <p:to>
                                        <p:strVal val="visible"/>
                                      </p:to>
                                    </p:set>
                                    <p:anim calcmode="lin" valueType="num">
                                      <p:cBhvr additive="base">
                                        <p:cTn id="203" dur="2000" fill="hold"/>
                                        <p:tgtEl>
                                          <p:spTgt spid="82"/>
                                        </p:tgtEl>
                                        <p:attrNameLst>
                                          <p:attrName>ppt_x</p:attrName>
                                        </p:attrNameLst>
                                      </p:cBhvr>
                                      <p:tavLst>
                                        <p:tav tm="0">
                                          <p:val>
                                            <p:strVal val="#ppt_x"/>
                                          </p:val>
                                        </p:tav>
                                        <p:tav tm="100000">
                                          <p:val>
                                            <p:strVal val="#ppt_x"/>
                                          </p:val>
                                        </p:tav>
                                      </p:tavLst>
                                    </p:anim>
                                    <p:anim calcmode="lin" valueType="num">
                                      <p:cBhvr additive="base">
                                        <p:cTn id="204" dur="2000" fill="hold"/>
                                        <p:tgtEl>
                                          <p:spTgt spid="82"/>
                                        </p:tgtEl>
                                        <p:attrNameLst>
                                          <p:attrName>ppt_y</p:attrName>
                                        </p:attrNameLst>
                                      </p:cBhvr>
                                      <p:tavLst>
                                        <p:tav tm="0">
                                          <p:val>
                                            <p:strVal val="1+#ppt_h/2"/>
                                          </p:val>
                                        </p:tav>
                                        <p:tav tm="100000">
                                          <p:val>
                                            <p:strVal val="#ppt_y"/>
                                          </p:val>
                                        </p:tav>
                                      </p:tavLst>
                                    </p:anim>
                                  </p:childTnLst>
                                </p:cTn>
                              </p:par>
                              <p:par>
                                <p:cTn id="205" presetID="2" presetClass="entr" presetSubtype="4" fill="hold" nodeType="withEffect">
                                  <p:stCondLst>
                                    <p:cond delay="0"/>
                                  </p:stCondLst>
                                  <p:childTnLst>
                                    <p:set>
                                      <p:cBhvr>
                                        <p:cTn id="206" dur="1" fill="hold">
                                          <p:stCondLst>
                                            <p:cond delay="0"/>
                                          </p:stCondLst>
                                        </p:cTn>
                                        <p:tgtEl>
                                          <p:spTgt spid="78"/>
                                        </p:tgtEl>
                                        <p:attrNameLst>
                                          <p:attrName>style.visibility</p:attrName>
                                        </p:attrNameLst>
                                      </p:cBhvr>
                                      <p:to>
                                        <p:strVal val="visible"/>
                                      </p:to>
                                    </p:set>
                                    <p:anim calcmode="lin" valueType="num">
                                      <p:cBhvr additive="base">
                                        <p:cTn id="207" dur="2000" fill="hold"/>
                                        <p:tgtEl>
                                          <p:spTgt spid="78"/>
                                        </p:tgtEl>
                                        <p:attrNameLst>
                                          <p:attrName>ppt_x</p:attrName>
                                        </p:attrNameLst>
                                      </p:cBhvr>
                                      <p:tavLst>
                                        <p:tav tm="0">
                                          <p:val>
                                            <p:strVal val="#ppt_x"/>
                                          </p:val>
                                        </p:tav>
                                        <p:tav tm="100000">
                                          <p:val>
                                            <p:strVal val="#ppt_x"/>
                                          </p:val>
                                        </p:tav>
                                      </p:tavLst>
                                    </p:anim>
                                    <p:anim calcmode="lin" valueType="num">
                                      <p:cBhvr additive="base">
                                        <p:cTn id="208" dur="2000" fill="hold"/>
                                        <p:tgtEl>
                                          <p:spTgt spid="78"/>
                                        </p:tgtEl>
                                        <p:attrNameLst>
                                          <p:attrName>ppt_y</p:attrName>
                                        </p:attrNameLst>
                                      </p:cBhvr>
                                      <p:tavLst>
                                        <p:tav tm="0">
                                          <p:val>
                                            <p:strVal val="1+#ppt_h/2"/>
                                          </p:val>
                                        </p:tav>
                                        <p:tav tm="100000">
                                          <p:val>
                                            <p:strVal val="#ppt_y"/>
                                          </p:val>
                                        </p:tav>
                                      </p:tavLst>
                                    </p:anim>
                                  </p:childTnLst>
                                </p:cTn>
                              </p:par>
                              <p:par>
                                <p:cTn id="209" presetID="2" presetClass="entr" presetSubtype="4" fill="hold" nodeType="withEffect">
                                  <p:stCondLst>
                                    <p:cond delay="0"/>
                                  </p:stCondLst>
                                  <p:childTnLst>
                                    <p:set>
                                      <p:cBhvr>
                                        <p:cTn id="210" dur="1" fill="hold">
                                          <p:stCondLst>
                                            <p:cond delay="0"/>
                                          </p:stCondLst>
                                        </p:cTn>
                                        <p:tgtEl>
                                          <p:spTgt spid="83"/>
                                        </p:tgtEl>
                                        <p:attrNameLst>
                                          <p:attrName>style.visibility</p:attrName>
                                        </p:attrNameLst>
                                      </p:cBhvr>
                                      <p:to>
                                        <p:strVal val="visible"/>
                                      </p:to>
                                    </p:set>
                                    <p:anim calcmode="lin" valueType="num">
                                      <p:cBhvr additive="base">
                                        <p:cTn id="211" dur="2000" fill="hold"/>
                                        <p:tgtEl>
                                          <p:spTgt spid="83"/>
                                        </p:tgtEl>
                                        <p:attrNameLst>
                                          <p:attrName>ppt_x</p:attrName>
                                        </p:attrNameLst>
                                      </p:cBhvr>
                                      <p:tavLst>
                                        <p:tav tm="0">
                                          <p:val>
                                            <p:strVal val="#ppt_x"/>
                                          </p:val>
                                        </p:tav>
                                        <p:tav tm="100000">
                                          <p:val>
                                            <p:strVal val="#ppt_x"/>
                                          </p:val>
                                        </p:tav>
                                      </p:tavLst>
                                    </p:anim>
                                    <p:anim calcmode="lin" valueType="num">
                                      <p:cBhvr additive="base">
                                        <p:cTn id="212" dur="2000" fill="hold"/>
                                        <p:tgtEl>
                                          <p:spTgt spid="83"/>
                                        </p:tgtEl>
                                        <p:attrNameLst>
                                          <p:attrName>ppt_y</p:attrName>
                                        </p:attrNameLst>
                                      </p:cBhvr>
                                      <p:tavLst>
                                        <p:tav tm="0">
                                          <p:val>
                                            <p:strVal val="1+#ppt_h/2"/>
                                          </p:val>
                                        </p:tav>
                                        <p:tav tm="100000">
                                          <p:val>
                                            <p:strVal val="#ppt_y"/>
                                          </p:val>
                                        </p:tav>
                                      </p:tavLst>
                                    </p:anim>
                                  </p:childTnLst>
                                </p:cTn>
                              </p:par>
                              <p:par>
                                <p:cTn id="213" presetID="2" presetClass="entr" presetSubtype="4" fill="hold" nodeType="withEffect">
                                  <p:stCondLst>
                                    <p:cond delay="0"/>
                                  </p:stCondLst>
                                  <p:childTnLst>
                                    <p:set>
                                      <p:cBhvr>
                                        <p:cTn id="214" dur="1" fill="hold">
                                          <p:stCondLst>
                                            <p:cond delay="0"/>
                                          </p:stCondLst>
                                        </p:cTn>
                                        <p:tgtEl>
                                          <p:spTgt spid="87"/>
                                        </p:tgtEl>
                                        <p:attrNameLst>
                                          <p:attrName>style.visibility</p:attrName>
                                        </p:attrNameLst>
                                      </p:cBhvr>
                                      <p:to>
                                        <p:strVal val="visible"/>
                                      </p:to>
                                    </p:set>
                                    <p:anim calcmode="lin" valueType="num">
                                      <p:cBhvr additive="base">
                                        <p:cTn id="215" dur="2000" fill="hold"/>
                                        <p:tgtEl>
                                          <p:spTgt spid="87"/>
                                        </p:tgtEl>
                                        <p:attrNameLst>
                                          <p:attrName>ppt_x</p:attrName>
                                        </p:attrNameLst>
                                      </p:cBhvr>
                                      <p:tavLst>
                                        <p:tav tm="0">
                                          <p:val>
                                            <p:strVal val="#ppt_x"/>
                                          </p:val>
                                        </p:tav>
                                        <p:tav tm="100000">
                                          <p:val>
                                            <p:strVal val="#ppt_x"/>
                                          </p:val>
                                        </p:tav>
                                      </p:tavLst>
                                    </p:anim>
                                    <p:anim calcmode="lin" valueType="num">
                                      <p:cBhvr additive="base">
                                        <p:cTn id="216" dur="2000" fill="hold"/>
                                        <p:tgtEl>
                                          <p:spTgt spid="87"/>
                                        </p:tgtEl>
                                        <p:attrNameLst>
                                          <p:attrName>ppt_y</p:attrName>
                                        </p:attrNameLst>
                                      </p:cBhvr>
                                      <p:tavLst>
                                        <p:tav tm="0">
                                          <p:val>
                                            <p:strVal val="1+#ppt_h/2"/>
                                          </p:val>
                                        </p:tav>
                                        <p:tav tm="100000">
                                          <p:val>
                                            <p:strVal val="#ppt_y"/>
                                          </p:val>
                                        </p:tav>
                                      </p:tavLst>
                                    </p:anim>
                                  </p:childTnLst>
                                </p:cTn>
                              </p:par>
                              <p:par>
                                <p:cTn id="217" presetID="2" presetClass="entr" presetSubtype="4" fill="hold" nodeType="withEffect">
                                  <p:stCondLst>
                                    <p:cond delay="0"/>
                                  </p:stCondLst>
                                  <p:childTnLst>
                                    <p:set>
                                      <p:cBhvr>
                                        <p:cTn id="218" dur="1" fill="hold">
                                          <p:stCondLst>
                                            <p:cond delay="0"/>
                                          </p:stCondLst>
                                        </p:cTn>
                                        <p:tgtEl>
                                          <p:spTgt spid="89"/>
                                        </p:tgtEl>
                                        <p:attrNameLst>
                                          <p:attrName>style.visibility</p:attrName>
                                        </p:attrNameLst>
                                      </p:cBhvr>
                                      <p:to>
                                        <p:strVal val="visible"/>
                                      </p:to>
                                    </p:set>
                                    <p:anim calcmode="lin" valueType="num">
                                      <p:cBhvr additive="base">
                                        <p:cTn id="219" dur="2000" fill="hold"/>
                                        <p:tgtEl>
                                          <p:spTgt spid="89"/>
                                        </p:tgtEl>
                                        <p:attrNameLst>
                                          <p:attrName>ppt_x</p:attrName>
                                        </p:attrNameLst>
                                      </p:cBhvr>
                                      <p:tavLst>
                                        <p:tav tm="0">
                                          <p:val>
                                            <p:strVal val="#ppt_x"/>
                                          </p:val>
                                        </p:tav>
                                        <p:tav tm="100000">
                                          <p:val>
                                            <p:strVal val="#ppt_x"/>
                                          </p:val>
                                        </p:tav>
                                      </p:tavLst>
                                    </p:anim>
                                    <p:anim calcmode="lin" valueType="num">
                                      <p:cBhvr additive="base">
                                        <p:cTn id="220" dur="2000" fill="hold"/>
                                        <p:tgtEl>
                                          <p:spTgt spid="89"/>
                                        </p:tgtEl>
                                        <p:attrNameLst>
                                          <p:attrName>ppt_y</p:attrName>
                                        </p:attrNameLst>
                                      </p:cBhvr>
                                      <p:tavLst>
                                        <p:tav tm="0">
                                          <p:val>
                                            <p:strVal val="1+#ppt_h/2"/>
                                          </p:val>
                                        </p:tav>
                                        <p:tav tm="100000">
                                          <p:val>
                                            <p:strVal val="#ppt_y"/>
                                          </p:val>
                                        </p:tav>
                                      </p:tavLst>
                                    </p:anim>
                                  </p:childTnLst>
                                </p:cTn>
                              </p:par>
                              <p:par>
                                <p:cTn id="221" presetID="2" presetClass="entr" presetSubtype="4" fill="hold" nodeType="withEffect">
                                  <p:stCondLst>
                                    <p:cond delay="0"/>
                                  </p:stCondLst>
                                  <p:childTnLst>
                                    <p:set>
                                      <p:cBhvr>
                                        <p:cTn id="222" dur="1" fill="hold">
                                          <p:stCondLst>
                                            <p:cond delay="0"/>
                                          </p:stCondLst>
                                        </p:cTn>
                                        <p:tgtEl>
                                          <p:spTgt spid="94"/>
                                        </p:tgtEl>
                                        <p:attrNameLst>
                                          <p:attrName>style.visibility</p:attrName>
                                        </p:attrNameLst>
                                      </p:cBhvr>
                                      <p:to>
                                        <p:strVal val="visible"/>
                                      </p:to>
                                    </p:set>
                                    <p:anim calcmode="lin" valueType="num">
                                      <p:cBhvr additive="base">
                                        <p:cTn id="223" dur="2000" fill="hold"/>
                                        <p:tgtEl>
                                          <p:spTgt spid="94"/>
                                        </p:tgtEl>
                                        <p:attrNameLst>
                                          <p:attrName>ppt_x</p:attrName>
                                        </p:attrNameLst>
                                      </p:cBhvr>
                                      <p:tavLst>
                                        <p:tav tm="0">
                                          <p:val>
                                            <p:strVal val="#ppt_x"/>
                                          </p:val>
                                        </p:tav>
                                        <p:tav tm="100000">
                                          <p:val>
                                            <p:strVal val="#ppt_x"/>
                                          </p:val>
                                        </p:tav>
                                      </p:tavLst>
                                    </p:anim>
                                    <p:anim calcmode="lin" valueType="num">
                                      <p:cBhvr additive="base">
                                        <p:cTn id="224" dur="2000" fill="hold"/>
                                        <p:tgtEl>
                                          <p:spTgt spid="94"/>
                                        </p:tgtEl>
                                        <p:attrNameLst>
                                          <p:attrName>ppt_y</p:attrName>
                                        </p:attrNameLst>
                                      </p:cBhvr>
                                      <p:tavLst>
                                        <p:tav tm="0">
                                          <p:val>
                                            <p:strVal val="1+#ppt_h/2"/>
                                          </p:val>
                                        </p:tav>
                                        <p:tav tm="100000">
                                          <p:val>
                                            <p:strVal val="#ppt_y"/>
                                          </p:val>
                                        </p:tav>
                                      </p:tavLst>
                                    </p:anim>
                                  </p:childTnLst>
                                </p:cTn>
                              </p:par>
                              <p:par>
                                <p:cTn id="225" presetID="2" presetClass="entr" presetSubtype="4" fill="hold" nodeType="withEffect">
                                  <p:stCondLst>
                                    <p:cond delay="0"/>
                                  </p:stCondLst>
                                  <p:childTnLst>
                                    <p:set>
                                      <p:cBhvr>
                                        <p:cTn id="226" dur="1" fill="hold">
                                          <p:stCondLst>
                                            <p:cond delay="0"/>
                                          </p:stCondLst>
                                        </p:cTn>
                                        <p:tgtEl>
                                          <p:spTgt spid="98"/>
                                        </p:tgtEl>
                                        <p:attrNameLst>
                                          <p:attrName>style.visibility</p:attrName>
                                        </p:attrNameLst>
                                      </p:cBhvr>
                                      <p:to>
                                        <p:strVal val="visible"/>
                                      </p:to>
                                    </p:set>
                                    <p:anim calcmode="lin" valueType="num">
                                      <p:cBhvr additive="base">
                                        <p:cTn id="227" dur="2000" fill="hold"/>
                                        <p:tgtEl>
                                          <p:spTgt spid="98"/>
                                        </p:tgtEl>
                                        <p:attrNameLst>
                                          <p:attrName>ppt_x</p:attrName>
                                        </p:attrNameLst>
                                      </p:cBhvr>
                                      <p:tavLst>
                                        <p:tav tm="0">
                                          <p:val>
                                            <p:strVal val="#ppt_x"/>
                                          </p:val>
                                        </p:tav>
                                        <p:tav tm="100000">
                                          <p:val>
                                            <p:strVal val="#ppt_x"/>
                                          </p:val>
                                        </p:tav>
                                      </p:tavLst>
                                    </p:anim>
                                    <p:anim calcmode="lin" valueType="num">
                                      <p:cBhvr additive="base">
                                        <p:cTn id="228" dur="2000" fill="hold"/>
                                        <p:tgtEl>
                                          <p:spTgt spid="98"/>
                                        </p:tgtEl>
                                        <p:attrNameLst>
                                          <p:attrName>ppt_y</p:attrName>
                                        </p:attrNameLst>
                                      </p:cBhvr>
                                      <p:tavLst>
                                        <p:tav tm="0">
                                          <p:val>
                                            <p:strVal val="1+#ppt_h/2"/>
                                          </p:val>
                                        </p:tav>
                                        <p:tav tm="100000">
                                          <p:val>
                                            <p:strVal val="#ppt_y"/>
                                          </p:val>
                                        </p:tav>
                                      </p:tavLst>
                                    </p:anim>
                                  </p:childTnLst>
                                </p:cTn>
                              </p:par>
                              <p:par>
                                <p:cTn id="229" presetID="2" presetClass="entr" presetSubtype="4" fill="hold" nodeType="withEffect">
                                  <p:stCondLst>
                                    <p:cond delay="0"/>
                                  </p:stCondLst>
                                  <p:childTnLst>
                                    <p:set>
                                      <p:cBhvr>
                                        <p:cTn id="230" dur="1" fill="hold">
                                          <p:stCondLst>
                                            <p:cond delay="0"/>
                                          </p:stCondLst>
                                        </p:cTn>
                                        <p:tgtEl>
                                          <p:spTgt spid="95"/>
                                        </p:tgtEl>
                                        <p:attrNameLst>
                                          <p:attrName>style.visibility</p:attrName>
                                        </p:attrNameLst>
                                      </p:cBhvr>
                                      <p:to>
                                        <p:strVal val="visible"/>
                                      </p:to>
                                    </p:set>
                                    <p:anim calcmode="lin" valueType="num">
                                      <p:cBhvr additive="base">
                                        <p:cTn id="231" dur="2000" fill="hold"/>
                                        <p:tgtEl>
                                          <p:spTgt spid="95"/>
                                        </p:tgtEl>
                                        <p:attrNameLst>
                                          <p:attrName>ppt_x</p:attrName>
                                        </p:attrNameLst>
                                      </p:cBhvr>
                                      <p:tavLst>
                                        <p:tav tm="0">
                                          <p:val>
                                            <p:strVal val="#ppt_x"/>
                                          </p:val>
                                        </p:tav>
                                        <p:tav tm="100000">
                                          <p:val>
                                            <p:strVal val="#ppt_x"/>
                                          </p:val>
                                        </p:tav>
                                      </p:tavLst>
                                    </p:anim>
                                    <p:anim calcmode="lin" valueType="num">
                                      <p:cBhvr additive="base">
                                        <p:cTn id="232" dur="2000" fill="hold"/>
                                        <p:tgtEl>
                                          <p:spTgt spid="95"/>
                                        </p:tgtEl>
                                        <p:attrNameLst>
                                          <p:attrName>ppt_y</p:attrName>
                                        </p:attrNameLst>
                                      </p:cBhvr>
                                      <p:tavLst>
                                        <p:tav tm="0">
                                          <p:val>
                                            <p:strVal val="1+#ppt_h/2"/>
                                          </p:val>
                                        </p:tav>
                                        <p:tav tm="100000">
                                          <p:val>
                                            <p:strVal val="#ppt_y"/>
                                          </p:val>
                                        </p:tav>
                                      </p:tavLst>
                                    </p:anim>
                                  </p:childTnLst>
                                </p:cTn>
                              </p:par>
                              <p:par>
                                <p:cTn id="233" presetID="2" presetClass="entr" presetSubtype="4" fill="hold" nodeType="withEffect">
                                  <p:stCondLst>
                                    <p:cond delay="0"/>
                                  </p:stCondLst>
                                  <p:childTnLst>
                                    <p:set>
                                      <p:cBhvr>
                                        <p:cTn id="234" dur="1" fill="hold">
                                          <p:stCondLst>
                                            <p:cond delay="0"/>
                                          </p:stCondLst>
                                        </p:cTn>
                                        <p:tgtEl>
                                          <p:spTgt spid="80"/>
                                        </p:tgtEl>
                                        <p:attrNameLst>
                                          <p:attrName>style.visibility</p:attrName>
                                        </p:attrNameLst>
                                      </p:cBhvr>
                                      <p:to>
                                        <p:strVal val="visible"/>
                                      </p:to>
                                    </p:set>
                                    <p:anim calcmode="lin" valueType="num">
                                      <p:cBhvr additive="base">
                                        <p:cTn id="235" dur="2000" fill="hold"/>
                                        <p:tgtEl>
                                          <p:spTgt spid="80"/>
                                        </p:tgtEl>
                                        <p:attrNameLst>
                                          <p:attrName>ppt_x</p:attrName>
                                        </p:attrNameLst>
                                      </p:cBhvr>
                                      <p:tavLst>
                                        <p:tav tm="0">
                                          <p:val>
                                            <p:strVal val="#ppt_x"/>
                                          </p:val>
                                        </p:tav>
                                        <p:tav tm="100000">
                                          <p:val>
                                            <p:strVal val="#ppt_x"/>
                                          </p:val>
                                        </p:tav>
                                      </p:tavLst>
                                    </p:anim>
                                    <p:anim calcmode="lin" valueType="num">
                                      <p:cBhvr additive="base">
                                        <p:cTn id="236" dur="2000" fill="hold"/>
                                        <p:tgtEl>
                                          <p:spTgt spid="80"/>
                                        </p:tgtEl>
                                        <p:attrNameLst>
                                          <p:attrName>ppt_y</p:attrName>
                                        </p:attrNameLst>
                                      </p:cBhvr>
                                      <p:tavLst>
                                        <p:tav tm="0">
                                          <p:val>
                                            <p:strVal val="1+#ppt_h/2"/>
                                          </p:val>
                                        </p:tav>
                                        <p:tav tm="100000">
                                          <p:val>
                                            <p:strVal val="#ppt_y"/>
                                          </p:val>
                                        </p:tav>
                                      </p:tavLst>
                                    </p:anim>
                                  </p:childTnLst>
                                </p:cTn>
                              </p:par>
                              <p:par>
                                <p:cTn id="237" presetID="2" presetClass="entr" presetSubtype="4" fill="hold" nodeType="withEffect">
                                  <p:stCondLst>
                                    <p:cond delay="0"/>
                                  </p:stCondLst>
                                  <p:childTnLst>
                                    <p:set>
                                      <p:cBhvr>
                                        <p:cTn id="238" dur="1" fill="hold">
                                          <p:stCondLst>
                                            <p:cond delay="0"/>
                                          </p:stCondLst>
                                        </p:cTn>
                                        <p:tgtEl>
                                          <p:spTgt spid="97"/>
                                        </p:tgtEl>
                                        <p:attrNameLst>
                                          <p:attrName>style.visibility</p:attrName>
                                        </p:attrNameLst>
                                      </p:cBhvr>
                                      <p:to>
                                        <p:strVal val="visible"/>
                                      </p:to>
                                    </p:set>
                                    <p:anim calcmode="lin" valueType="num">
                                      <p:cBhvr additive="base">
                                        <p:cTn id="239" dur="2000" fill="hold"/>
                                        <p:tgtEl>
                                          <p:spTgt spid="97"/>
                                        </p:tgtEl>
                                        <p:attrNameLst>
                                          <p:attrName>ppt_x</p:attrName>
                                        </p:attrNameLst>
                                      </p:cBhvr>
                                      <p:tavLst>
                                        <p:tav tm="0">
                                          <p:val>
                                            <p:strVal val="#ppt_x"/>
                                          </p:val>
                                        </p:tav>
                                        <p:tav tm="100000">
                                          <p:val>
                                            <p:strVal val="#ppt_x"/>
                                          </p:val>
                                        </p:tav>
                                      </p:tavLst>
                                    </p:anim>
                                    <p:anim calcmode="lin" valueType="num">
                                      <p:cBhvr additive="base">
                                        <p:cTn id="240" dur="2000" fill="hold"/>
                                        <p:tgtEl>
                                          <p:spTgt spid="97"/>
                                        </p:tgtEl>
                                        <p:attrNameLst>
                                          <p:attrName>ppt_y</p:attrName>
                                        </p:attrNameLst>
                                      </p:cBhvr>
                                      <p:tavLst>
                                        <p:tav tm="0">
                                          <p:val>
                                            <p:strVal val="1+#ppt_h/2"/>
                                          </p:val>
                                        </p:tav>
                                        <p:tav tm="100000">
                                          <p:val>
                                            <p:strVal val="#ppt_y"/>
                                          </p:val>
                                        </p:tav>
                                      </p:tavLst>
                                    </p:anim>
                                  </p:childTnLst>
                                </p:cTn>
                              </p:par>
                              <p:par>
                                <p:cTn id="241" presetID="2" presetClass="entr" presetSubtype="4" fill="hold" nodeType="withEffect">
                                  <p:stCondLst>
                                    <p:cond delay="0"/>
                                  </p:stCondLst>
                                  <p:childTnLst>
                                    <p:set>
                                      <p:cBhvr>
                                        <p:cTn id="242" dur="1" fill="hold">
                                          <p:stCondLst>
                                            <p:cond delay="0"/>
                                          </p:stCondLst>
                                        </p:cTn>
                                        <p:tgtEl>
                                          <p:spTgt spid="79"/>
                                        </p:tgtEl>
                                        <p:attrNameLst>
                                          <p:attrName>style.visibility</p:attrName>
                                        </p:attrNameLst>
                                      </p:cBhvr>
                                      <p:to>
                                        <p:strVal val="visible"/>
                                      </p:to>
                                    </p:set>
                                    <p:anim calcmode="lin" valueType="num">
                                      <p:cBhvr additive="base">
                                        <p:cTn id="243" dur="2000" fill="hold"/>
                                        <p:tgtEl>
                                          <p:spTgt spid="79"/>
                                        </p:tgtEl>
                                        <p:attrNameLst>
                                          <p:attrName>ppt_x</p:attrName>
                                        </p:attrNameLst>
                                      </p:cBhvr>
                                      <p:tavLst>
                                        <p:tav tm="0">
                                          <p:val>
                                            <p:strVal val="#ppt_x"/>
                                          </p:val>
                                        </p:tav>
                                        <p:tav tm="100000">
                                          <p:val>
                                            <p:strVal val="#ppt_x"/>
                                          </p:val>
                                        </p:tav>
                                      </p:tavLst>
                                    </p:anim>
                                    <p:anim calcmode="lin" valueType="num">
                                      <p:cBhvr additive="base">
                                        <p:cTn id="244" dur="2000" fill="hold"/>
                                        <p:tgtEl>
                                          <p:spTgt spid="79"/>
                                        </p:tgtEl>
                                        <p:attrNameLst>
                                          <p:attrName>ppt_y</p:attrName>
                                        </p:attrNameLst>
                                      </p:cBhvr>
                                      <p:tavLst>
                                        <p:tav tm="0">
                                          <p:val>
                                            <p:strVal val="1+#ppt_h/2"/>
                                          </p:val>
                                        </p:tav>
                                        <p:tav tm="100000">
                                          <p:val>
                                            <p:strVal val="#ppt_y"/>
                                          </p:val>
                                        </p:tav>
                                      </p:tavLst>
                                    </p:anim>
                                  </p:childTnLst>
                                </p:cTn>
                              </p:par>
                              <p:par>
                                <p:cTn id="245" presetID="2" presetClass="entr" presetSubtype="4" fill="hold" nodeType="withEffect">
                                  <p:stCondLst>
                                    <p:cond delay="0"/>
                                  </p:stCondLst>
                                  <p:childTnLst>
                                    <p:set>
                                      <p:cBhvr>
                                        <p:cTn id="246" dur="1" fill="hold">
                                          <p:stCondLst>
                                            <p:cond delay="0"/>
                                          </p:stCondLst>
                                        </p:cTn>
                                        <p:tgtEl>
                                          <p:spTgt spid="77"/>
                                        </p:tgtEl>
                                        <p:attrNameLst>
                                          <p:attrName>style.visibility</p:attrName>
                                        </p:attrNameLst>
                                      </p:cBhvr>
                                      <p:to>
                                        <p:strVal val="visible"/>
                                      </p:to>
                                    </p:set>
                                    <p:anim calcmode="lin" valueType="num">
                                      <p:cBhvr additive="base">
                                        <p:cTn id="247" dur="2000" fill="hold"/>
                                        <p:tgtEl>
                                          <p:spTgt spid="77"/>
                                        </p:tgtEl>
                                        <p:attrNameLst>
                                          <p:attrName>ppt_x</p:attrName>
                                        </p:attrNameLst>
                                      </p:cBhvr>
                                      <p:tavLst>
                                        <p:tav tm="0">
                                          <p:val>
                                            <p:strVal val="#ppt_x"/>
                                          </p:val>
                                        </p:tav>
                                        <p:tav tm="100000">
                                          <p:val>
                                            <p:strVal val="#ppt_x"/>
                                          </p:val>
                                        </p:tav>
                                      </p:tavLst>
                                    </p:anim>
                                    <p:anim calcmode="lin" valueType="num">
                                      <p:cBhvr additive="base">
                                        <p:cTn id="248" dur="2000" fill="hold"/>
                                        <p:tgtEl>
                                          <p:spTgt spid="77"/>
                                        </p:tgtEl>
                                        <p:attrNameLst>
                                          <p:attrName>ppt_y</p:attrName>
                                        </p:attrNameLst>
                                      </p:cBhvr>
                                      <p:tavLst>
                                        <p:tav tm="0">
                                          <p:val>
                                            <p:strVal val="1+#ppt_h/2"/>
                                          </p:val>
                                        </p:tav>
                                        <p:tav tm="100000">
                                          <p:val>
                                            <p:strVal val="#ppt_y"/>
                                          </p:val>
                                        </p:tav>
                                      </p:tavLst>
                                    </p:anim>
                                  </p:childTnLst>
                                </p:cTn>
                              </p:par>
                              <p:par>
                                <p:cTn id="249" presetID="2" presetClass="entr" presetSubtype="4" fill="hold" nodeType="withEffect">
                                  <p:stCondLst>
                                    <p:cond delay="0"/>
                                  </p:stCondLst>
                                  <p:childTnLst>
                                    <p:set>
                                      <p:cBhvr>
                                        <p:cTn id="250" dur="1" fill="hold">
                                          <p:stCondLst>
                                            <p:cond delay="0"/>
                                          </p:stCondLst>
                                        </p:cTn>
                                        <p:tgtEl>
                                          <p:spTgt spid="81"/>
                                        </p:tgtEl>
                                        <p:attrNameLst>
                                          <p:attrName>style.visibility</p:attrName>
                                        </p:attrNameLst>
                                      </p:cBhvr>
                                      <p:to>
                                        <p:strVal val="visible"/>
                                      </p:to>
                                    </p:set>
                                    <p:anim calcmode="lin" valueType="num">
                                      <p:cBhvr additive="base">
                                        <p:cTn id="251" dur="2000" fill="hold"/>
                                        <p:tgtEl>
                                          <p:spTgt spid="81"/>
                                        </p:tgtEl>
                                        <p:attrNameLst>
                                          <p:attrName>ppt_x</p:attrName>
                                        </p:attrNameLst>
                                      </p:cBhvr>
                                      <p:tavLst>
                                        <p:tav tm="0">
                                          <p:val>
                                            <p:strVal val="#ppt_x"/>
                                          </p:val>
                                        </p:tav>
                                        <p:tav tm="100000">
                                          <p:val>
                                            <p:strVal val="#ppt_x"/>
                                          </p:val>
                                        </p:tav>
                                      </p:tavLst>
                                    </p:anim>
                                    <p:anim calcmode="lin" valueType="num">
                                      <p:cBhvr additive="base">
                                        <p:cTn id="252" dur="2000" fill="hold"/>
                                        <p:tgtEl>
                                          <p:spTgt spid="81"/>
                                        </p:tgtEl>
                                        <p:attrNameLst>
                                          <p:attrName>ppt_y</p:attrName>
                                        </p:attrNameLst>
                                      </p:cBhvr>
                                      <p:tavLst>
                                        <p:tav tm="0">
                                          <p:val>
                                            <p:strVal val="1+#ppt_h/2"/>
                                          </p:val>
                                        </p:tav>
                                        <p:tav tm="100000">
                                          <p:val>
                                            <p:strVal val="#ppt_y"/>
                                          </p:val>
                                        </p:tav>
                                      </p:tavLst>
                                    </p:anim>
                                  </p:childTnLst>
                                </p:cTn>
                              </p:par>
                            </p:childTnLst>
                          </p:cTn>
                        </p:par>
                        <p:par>
                          <p:cTn id="253" fill="hold">
                            <p:stCondLst>
                              <p:cond delay="10000"/>
                            </p:stCondLst>
                            <p:childTnLst>
                              <p:par>
                                <p:cTn id="254" presetID="2" presetClass="entr" presetSubtype="6" fill="hold" nodeType="afterEffect">
                                  <p:stCondLst>
                                    <p:cond delay="0"/>
                                  </p:stCondLst>
                                  <p:childTnLst>
                                    <p:set>
                                      <p:cBhvr>
                                        <p:cTn id="255" dur="1" fill="hold">
                                          <p:stCondLst>
                                            <p:cond delay="0"/>
                                          </p:stCondLst>
                                        </p:cTn>
                                        <p:tgtEl>
                                          <p:spTgt spid="2049"/>
                                        </p:tgtEl>
                                        <p:attrNameLst>
                                          <p:attrName>style.visibility</p:attrName>
                                        </p:attrNameLst>
                                      </p:cBhvr>
                                      <p:to>
                                        <p:strVal val="visible"/>
                                      </p:to>
                                    </p:set>
                                    <p:anim calcmode="lin" valueType="num">
                                      <p:cBhvr additive="base">
                                        <p:cTn id="256" dur="2000" fill="hold"/>
                                        <p:tgtEl>
                                          <p:spTgt spid="2049"/>
                                        </p:tgtEl>
                                        <p:attrNameLst>
                                          <p:attrName>ppt_x</p:attrName>
                                        </p:attrNameLst>
                                      </p:cBhvr>
                                      <p:tavLst>
                                        <p:tav tm="0">
                                          <p:val>
                                            <p:strVal val="1+#ppt_w/2"/>
                                          </p:val>
                                        </p:tav>
                                        <p:tav tm="100000">
                                          <p:val>
                                            <p:strVal val="#ppt_x"/>
                                          </p:val>
                                        </p:tav>
                                      </p:tavLst>
                                    </p:anim>
                                    <p:anim calcmode="lin" valueType="num">
                                      <p:cBhvr additive="base">
                                        <p:cTn id="257" dur="2000" fill="hold"/>
                                        <p:tgtEl>
                                          <p:spTgt spid="2049"/>
                                        </p:tgtEl>
                                        <p:attrNameLst>
                                          <p:attrName>ppt_y</p:attrName>
                                        </p:attrNameLst>
                                      </p:cBhvr>
                                      <p:tavLst>
                                        <p:tav tm="0">
                                          <p:val>
                                            <p:strVal val="1+#ppt_h/2"/>
                                          </p:val>
                                        </p:tav>
                                        <p:tav tm="100000">
                                          <p:val>
                                            <p:strVal val="#ppt_y"/>
                                          </p:val>
                                        </p:tav>
                                      </p:tavLst>
                                    </p:anim>
                                  </p:childTnLst>
                                </p:cTn>
                              </p:par>
                              <p:par>
                                <p:cTn id="258" presetID="2" presetClass="entr" presetSubtype="6" fill="hold" nodeType="withEffect">
                                  <p:stCondLst>
                                    <p:cond delay="0"/>
                                  </p:stCondLst>
                                  <p:childTnLst>
                                    <p:set>
                                      <p:cBhvr>
                                        <p:cTn id="259" dur="1" fill="hold">
                                          <p:stCondLst>
                                            <p:cond delay="0"/>
                                          </p:stCondLst>
                                        </p:cTn>
                                        <p:tgtEl>
                                          <p:spTgt spid="2062"/>
                                        </p:tgtEl>
                                        <p:attrNameLst>
                                          <p:attrName>style.visibility</p:attrName>
                                        </p:attrNameLst>
                                      </p:cBhvr>
                                      <p:to>
                                        <p:strVal val="visible"/>
                                      </p:to>
                                    </p:set>
                                    <p:anim calcmode="lin" valueType="num">
                                      <p:cBhvr additive="base">
                                        <p:cTn id="260" dur="2000" fill="hold"/>
                                        <p:tgtEl>
                                          <p:spTgt spid="2062"/>
                                        </p:tgtEl>
                                        <p:attrNameLst>
                                          <p:attrName>ppt_x</p:attrName>
                                        </p:attrNameLst>
                                      </p:cBhvr>
                                      <p:tavLst>
                                        <p:tav tm="0">
                                          <p:val>
                                            <p:strVal val="1+#ppt_w/2"/>
                                          </p:val>
                                        </p:tav>
                                        <p:tav tm="100000">
                                          <p:val>
                                            <p:strVal val="#ppt_x"/>
                                          </p:val>
                                        </p:tav>
                                      </p:tavLst>
                                    </p:anim>
                                    <p:anim calcmode="lin" valueType="num">
                                      <p:cBhvr additive="base">
                                        <p:cTn id="261" dur="2000" fill="hold"/>
                                        <p:tgtEl>
                                          <p:spTgt spid="2062"/>
                                        </p:tgtEl>
                                        <p:attrNameLst>
                                          <p:attrName>ppt_y</p:attrName>
                                        </p:attrNameLst>
                                      </p:cBhvr>
                                      <p:tavLst>
                                        <p:tav tm="0">
                                          <p:val>
                                            <p:strVal val="1+#ppt_h/2"/>
                                          </p:val>
                                        </p:tav>
                                        <p:tav tm="100000">
                                          <p:val>
                                            <p:strVal val="#ppt_y"/>
                                          </p:val>
                                        </p:tav>
                                      </p:tavLst>
                                    </p:anim>
                                  </p:childTnLst>
                                </p:cTn>
                              </p:par>
                              <p:par>
                                <p:cTn id="262" presetID="2" presetClass="entr" presetSubtype="6" fill="hold" nodeType="withEffect">
                                  <p:stCondLst>
                                    <p:cond delay="0"/>
                                  </p:stCondLst>
                                  <p:childTnLst>
                                    <p:set>
                                      <p:cBhvr>
                                        <p:cTn id="263" dur="1" fill="hold">
                                          <p:stCondLst>
                                            <p:cond delay="0"/>
                                          </p:stCondLst>
                                        </p:cTn>
                                        <p:tgtEl>
                                          <p:spTgt spid="13"/>
                                        </p:tgtEl>
                                        <p:attrNameLst>
                                          <p:attrName>style.visibility</p:attrName>
                                        </p:attrNameLst>
                                      </p:cBhvr>
                                      <p:to>
                                        <p:strVal val="visible"/>
                                      </p:to>
                                    </p:set>
                                    <p:anim calcmode="lin" valueType="num">
                                      <p:cBhvr additive="base">
                                        <p:cTn id="264" dur="2000" fill="hold"/>
                                        <p:tgtEl>
                                          <p:spTgt spid="13"/>
                                        </p:tgtEl>
                                        <p:attrNameLst>
                                          <p:attrName>ppt_x</p:attrName>
                                        </p:attrNameLst>
                                      </p:cBhvr>
                                      <p:tavLst>
                                        <p:tav tm="0">
                                          <p:val>
                                            <p:strVal val="1+#ppt_w/2"/>
                                          </p:val>
                                        </p:tav>
                                        <p:tav tm="100000">
                                          <p:val>
                                            <p:strVal val="#ppt_x"/>
                                          </p:val>
                                        </p:tav>
                                      </p:tavLst>
                                    </p:anim>
                                    <p:anim calcmode="lin" valueType="num">
                                      <p:cBhvr additive="base">
                                        <p:cTn id="265" dur="2000" fill="hold"/>
                                        <p:tgtEl>
                                          <p:spTgt spid="13"/>
                                        </p:tgtEl>
                                        <p:attrNameLst>
                                          <p:attrName>ppt_y</p:attrName>
                                        </p:attrNameLst>
                                      </p:cBhvr>
                                      <p:tavLst>
                                        <p:tav tm="0">
                                          <p:val>
                                            <p:strVal val="1+#ppt_h/2"/>
                                          </p:val>
                                        </p:tav>
                                        <p:tav tm="100000">
                                          <p:val>
                                            <p:strVal val="#ppt_y"/>
                                          </p:val>
                                        </p:tav>
                                      </p:tavLst>
                                    </p:anim>
                                  </p:childTnLst>
                                </p:cTn>
                              </p:par>
                              <p:par>
                                <p:cTn id="266" presetID="2" presetClass="entr" presetSubtype="6" fill="hold" nodeType="withEffect">
                                  <p:stCondLst>
                                    <p:cond delay="0"/>
                                  </p:stCondLst>
                                  <p:childTnLst>
                                    <p:set>
                                      <p:cBhvr>
                                        <p:cTn id="267" dur="1" fill="hold">
                                          <p:stCondLst>
                                            <p:cond delay="0"/>
                                          </p:stCondLst>
                                        </p:cTn>
                                        <p:tgtEl>
                                          <p:spTgt spid="15"/>
                                        </p:tgtEl>
                                        <p:attrNameLst>
                                          <p:attrName>style.visibility</p:attrName>
                                        </p:attrNameLst>
                                      </p:cBhvr>
                                      <p:to>
                                        <p:strVal val="visible"/>
                                      </p:to>
                                    </p:set>
                                    <p:anim calcmode="lin" valueType="num">
                                      <p:cBhvr additive="base">
                                        <p:cTn id="268" dur="2000" fill="hold"/>
                                        <p:tgtEl>
                                          <p:spTgt spid="15"/>
                                        </p:tgtEl>
                                        <p:attrNameLst>
                                          <p:attrName>ppt_x</p:attrName>
                                        </p:attrNameLst>
                                      </p:cBhvr>
                                      <p:tavLst>
                                        <p:tav tm="0">
                                          <p:val>
                                            <p:strVal val="1+#ppt_w/2"/>
                                          </p:val>
                                        </p:tav>
                                        <p:tav tm="100000">
                                          <p:val>
                                            <p:strVal val="#ppt_x"/>
                                          </p:val>
                                        </p:tav>
                                      </p:tavLst>
                                    </p:anim>
                                    <p:anim calcmode="lin" valueType="num">
                                      <p:cBhvr additive="base">
                                        <p:cTn id="269" dur="2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00" y="609600"/>
            <a:ext cx="2274982" cy="369332"/>
          </a:xfrm>
          <a:prstGeom prst="rect">
            <a:avLst/>
          </a:prstGeom>
        </p:spPr>
        <p:txBody>
          <a:bodyPr wrap="squar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Prestigious Clients</a:t>
            </a:r>
          </a:p>
        </p:txBody>
      </p:sp>
      <p:sp>
        <p:nvSpPr>
          <p:cNvPr id="85" name="Slide Number Placeholder 84"/>
          <p:cNvSpPr>
            <a:spLocks noGrp="1"/>
          </p:cNvSpPr>
          <p:nvPr>
            <p:ph type="sldNum" sz="quarter" idx="12"/>
          </p:nvPr>
        </p:nvSpPr>
        <p:spPr>
          <a:xfrm>
            <a:off x="0" y="1272222"/>
            <a:ext cx="577850" cy="244476"/>
          </a:xfrm>
        </p:spPr>
        <p:txBody>
          <a:bodyPr>
            <a:normAutofit fontScale="85000" lnSpcReduction="20000"/>
          </a:bodyPr>
          <a:lstStyle/>
          <a:p>
            <a:fld id="{67C075B1-8DA9-4E9E-B9F1-C28E95D32A47}" type="slidenum">
              <a:rPr lang="en-US" smtClean="0">
                <a:latin typeface="Arial" pitchFamily="34" charset="0"/>
                <a:cs typeface="Arial" pitchFamily="34" charset="0"/>
              </a:rPr>
              <a:pPr/>
              <a:t>10</a:t>
            </a:fld>
            <a:endParaRPr lang="en-US">
              <a:latin typeface="Arial" pitchFamily="34" charset="0"/>
              <a:cs typeface="Arial" pitchFamily="34" charset="0"/>
            </a:endParaRPr>
          </a:p>
        </p:txBody>
      </p:sp>
      <p:sp>
        <p:nvSpPr>
          <p:cNvPr id="9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92" name="Picture 91" descr="ACE.bmp"/>
          <p:cNvPicPr>
            <a:picLocks noChangeAspect="1"/>
          </p:cNvPicPr>
          <p:nvPr/>
        </p:nvPicPr>
        <p:blipFill>
          <a:blip r:embed="rId2" cstate="print"/>
          <a:stretch>
            <a:fillRect/>
          </a:stretch>
        </p:blipFill>
        <p:spPr>
          <a:xfrm>
            <a:off x="685800" y="152400"/>
            <a:ext cx="1079044" cy="525806"/>
          </a:xfrm>
          <a:prstGeom prst="rect">
            <a:avLst/>
          </a:prstGeom>
        </p:spPr>
      </p:pic>
      <p:pic>
        <p:nvPicPr>
          <p:cNvPr id="90" name="Picture 89" descr="ABJ.jpg"/>
          <p:cNvPicPr>
            <a:picLocks noChangeAspect="1"/>
          </p:cNvPicPr>
          <p:nvPr/>
        </p:nvPicPr>
        <p:blipFill>
          <a:blip r:embed="rId3"/>
          <a:stretch>
            <a:fillRect/>
          </a:stretch>
        </p:blipFill>
        <p:spPr>
          <a:xfrm>
            <a:off x="3036814" y="4416378"/>
            <a:ext cx="445770" cy="458629"/>
          </a:xfrm>
          <a:prstGeom prst="rect">
            <a:avLst/>
          </a:prstGeom>
          <a:ln>
            <a:noFill/>
          </a:ln>
          <a:effectLst>
            <a:outerShdw blurRad="292100" dist="139700" dir="2700000" algn="tl" rotWithShape="0">
              <a:srgbClr val="333333">
                <a:alpha val="65000"/>
              </a:srgbClr>
            </a:outerShdw>
          </a:effectLst>
        </p:spPr>
      </p:pic>
      <p:pic>
        <p:nvPicPr>
          <p:cNvPr id="98" name="Picture 97" descr="AUDI.jpg"/>
          <p:cNvPicPr>
            <a:picLocks noChangeAspect="1"/>
          </p:cNvPicPr>
          <p:nvPr/>
        </p:nvPicPr>
        <p:blipFill>
          <a:blip r:embed="rId4"/>
          <a:stretch>
            <a:fillRect/>
          </a:stretch>
        </p:blipFill>
        <p:spPr>
          <a:xfrm>
            <a:off x="2735883" y="3676217"/>
            <a:ext cx="757238" cy="444246"/>
          </a:xfrm>
          <a:prstGeom prst="rect">
            <a:avLst/>
          </a:prstGeom>
          <a:ln>
            <a:noFill/>
          </a:ln>
          <a:effectLst>
            <a:outerShdw blurRad="292100" dist="139700" dir="2700000" algn="tl" rotWithShape="0">
              <a:srgbClr val="333333">
                <a:alpha val="65000"/>
              </a:srgbClr>
            </a:outerShdw>
          </a:effectLst>
        </p:spPr>
      </p:pic>
      <p:pic>
        <p:nvPicPr>
          <p:cNvPr id="99" name="Picture 98" descr="BIKANER.jpg"/>
          <p:cNvPicPr>
            <a:picLocks noChangeAspect="1"/>
          </p:cNvPicPr>
          <p:nvPr/>
        </p:nvPicPr>
        <p:blipFill>
          <a:blip r:embed="rId5"/>
          <a:stretch>
            <a:fillRect/>
          </a:stretch>
        </p:blipFill>
        <p:spPr>
          <a:xfrm>
            <a:off x="7963834" y="2935552"/>
            <a:ext cx="737055" cy="353786"/>
          </a:xfrm>
          <a:prstGeom prst="rect">
            <a:avLst/>
          </a:prstGeom>
          <a:ln>
            <a:noFill/>
          </a:ln>
          <a:effectLst>
            <a:outerShdw blurRad="292100" dist="139700" dir="2700000" algn="tl" rotWithShape="0">
              <a:srgbClr val="333333">
                <a:alpha val="65000"/>
              </a:srgbClr>
            </a:outerShdw>
          </a:effectLst>
        </p:spPr>
      </p:pic>
      <p:pic>
        <p:nvPicPr>
          <p:cNvPr id="108" name="Picture 107" descr="HMC.jpg"/>
          <p:cNvPicPr>
            <a:picLocks noChangeAspect="1"/>
          </p:cNvPicPr>
          <p:nvPr/>
        </p:nvPicPr>
        <p:blipFill>
          <a:blip r:embed="rId6"/>
          <a:stretch>
            <a:fillRect/>
          </a:stretch>
        </p:blipFill>
        <p:spPr>
          <a:xfrm>
            <a:off x="911140" y="2636269"/>
            <a:ext cx="796017" cy="721179"/>
          </a:xfrm>
          <a:prstGeom prst="rect">
            <a:avLst/>
          </a:prstGeom>
          <a:ln>
            <a:noFill/>
          </a:ln>
          <a:effectLst>
            <a:outerShdw blurRad="292100" dist="139700" dir="2700000" algn="tl" rotWithShape="0">
              <a:srgbClr val="333333">
                <a:alpha val="65000"/>
              </a:srgbClr>
            </a:outerShdw>
          </a:effectLst>
        </p:spPr>
      </p:pic>
      <p:pic>
        <p:nvPicPr>
          <p:cNvPr id="109" name="Picture 108" descr="HMG.jpg"/>
          <p:cNvPicPr>
            <a:picLocks noChangeAspect="1"/>
          </p:cNvPicPr>
          <p:nvPr/>
        </p:nvPicPr>
        <p:blipFill>
          <a:blip r:embed="rId7"/>
          <a:stretch>
            <a:fillRect/>
          </a:stretch>
        </p:blipFill>
        <p:spPr>
          <a:xfrm>
            <a:off x="6990293" y="1911031"/>
            <a:ext cx="915035" cy="852170"/>
          </a:xfrm>
          <a:prstGeom prst="rect">
            <a:avLst/>
          </a:prstGeom>
          <a:ln>
            <a:noFill/>
          </a:ln>
          <a:effectLst>
            <a:outerShdw blurRad="292100" dist="139700" dir="2700000" algn="tl" rotWithShape="0">
              <a:srgbClr val="333333">
                <a:alpha val="65000"/>
              </a:srgbClr>
            </a:outerShdw>
          </a:effectLst>
        </p:spPr>
      </p:pic>
      <p:pic>
        <p:nvPicPr>
          <p:cNvPr id="110" name="Picture 109" descr="IFCI.jpg"/>
          <p:cNvPicPr>
            <a:picLocks noChangeAspect="1"/>
          </p:cNvPicPr>
          <p:nvPr/>
        </p:nvPicPr>
        <p:blipFill>
          <a:blip r:embed="rId8"/>
          <a:stretch>
            <a:fillRect/>
          </a:stretch>
        </p:blipFill>
        <p:spPr>
          <a:xfrm>
            <a:off x="2000672" y="2060971"/>
            <a:ext cx="851916" cy="430911"/>
          </a:xfrm>
          <a:prstGeom prst="rect">
            <a:avLst/>
          </a:prstGeom>
          <a:ln>
            <a:noFill/>
          </a:ln>
          <a:effectLst>
            <a:outerShdw blurRad="292100" dist="139700" dir="2700000" algn="tl" rotWithShape="0">
              <a:srgbClr val="333333">
                <a:alpha val="65000"/>
              </a:srgbClr>
            </a:outerShdw>
          </a:effectLst>
        </p:spPr>
      </p:pic>
      <p:pic>
        <p:nvPicPr>
          <p:cNvPr id="119" name="Picture 118" descr="SAMGAM.jpg"/>
          <p:cNvPicPr>
            <a:picLocks noChangeAspect="1"/>
          </p:cNvPicPr>
          <p:nvPr/>
        </p:nvPicPr>
        <p:blipFill>
          <a:blip r:embed="rId9"/>
          <a:stretch>
            <a:fillRect/>
          </a:stretch>
        </p:blipFill>
        <p:spPr>
          <a:xfrm>
            <a:off x="2927401" y="2767103"/>
            <a:ext cx="552069" cy="525780"/>
          </a:xfrm>
          <a:prstGeom prst="rect">
            <a:avLst/>
          </a:prstGeom>
          <a:ln>
            <a:noFill/>
          </a:ln>
          <a:effectLst>
            <a:outerShdw blurRad="292100" dist="139700" dir="2700000" algn="tl" rotWithShape="0">
              <a:srgbClr val="333333">
                <a:alpha val="65000"/>
              </a:srgbClr>
            </a:outerShdw>
          </a:effectLst>
        </p:spPr>
      </p:pic>
      <p:pic>
        <p:nvPicPr>
          <p:cNvPr id="129" name="Picture 128" descr="INDEXTB.jpg"/>
          <p:cNvPicPr>
            <a:picLocks noChangeAspect="1"/>
          </p:cNvPicPr>
          <p:nvPr/>
        </p:nvPicPr>
        <p:blipFill>
          <a:blip r:embed="rId10"/>
          <a:stretch>
            <a:fillRect/>
          </a:stretch>
        </p:blipFill>
        <p:spPr>
          <a:xfrm>
            <a:off x="1672197" y="5135359"/>
            <a:ext cx="811054" cy="371475"/>
          </a:xfrm>
          <a:prstGeom prst="rect">
            <a:avLst/>
          </a:prstGeom>
          <a:ln>
            <a:noFill/>
          </a:ln>
          <a:effectLst>
            <a:outerShdw blurRad="292100" dist="139700" dir="2700000" algn="tl" rotWithShape="0">
              <a:srgbClr val="333333">
                <a:alpha val="65000"/>
              </a:srgbClr>
            </a:outerShdw>
          </a:effectLst>
        </p:spPr>
      </p:pic>
      <p:pic>
        <p:nvPicPr>
          <p:cNvPr id="136" name="Picture 135" descr="NEPTUNE.jpg"/>
          <p:cNvPicPr>
            <a:picLocks noChangeAspect="1"/>
          </p:cNvPicPr>
          <p:nvPr/>
        </p:nvPicPr>
        <p:blipFill>
          <a:blip r:embed="rId11" cstate="print"/>
          <a:stretch>
            <a:fillRect/>
          </a:stretch>
        </p:blipFill>
        <p:spPr>
          <a:xfrm>
            <a:off x="1790150" y="4476262"/>
            <a:ext cx="1012031" cy="357188"/>
          </a:xfrm>
          <a:prstGeom prst="rect">
            <a:avLst/>
          </a:prstGeom>
          <a:ln>
            <a:noFill/>
          </a:ln>
          <a:effectLst>
            <a:outerShdw blurRad="292100" dist="139700" dir="2700000" algn="tl" rotWithShape="0">
              <a:srgbClr val="333333">
                <a:alpha val="65000"/>
              </a:srgbClr>
            </a:outerShdw>
          </a:effectLst>
        </p:spPr>
      </p:pic>
      <p:pic>
        <p:nvPicPr>
          <p:cNvPr id="142" name="Picture 141" descr="LAXMI.jpg"/>
          <p:cNvPicPr>
            <a:picLocks noChangeAspect="1"/>
          </p:cNvPicPr>
          <p:nvPr/>
        </p:nvPicPr>
        <p:blipFill>
          <a:blip r:embed="rId12" cstate="print"/>
          <a:stretch>
            <a:fillRect/>
          </a:stretch>
        </p:blipFill>
        <p:spPr>
          <a:xfrm>
            <a:off x="2697131" y="5122972"/>
            <a:ext cx="816376" cy="442204"/>
          </a:xfrm>
          <a:prstGeom prst="rect">
            <a:avLst/>
          </a:prstGeom>
          <a:ln>
            <a:noFill/>
          </a:ln>
          <a:effectLst>
            <a:outerShdw blurRad="292100" dist="139700" dir="2700000" algn="tl" rotWithShape="0">
              <a:srgbClr val="333333">
                <a:alpha val="65000"/>
              </a:srgbClr>
            </a:outerShdw>
          </a:effectLst>
        </p:spPr>
      </p:pic>
      <p:pic>
        <p:nvPicPr>
          <p:cNvPr id="144" name="Picture 143" descr="rajpath.jpg"/>
          <p:cNvPicPr>
            <a:picLocks noChangeAspect="1"/>
          </p:cNvPicPr>
          <p:nvPr/>
        </p:nvPicPr>
        <p:blipFill>
          <a:blip r:embed="rId13"/>
          <a:stretch>
            <a:fillRect/>
          </a:stretch>
        </p:blipFill>
        <p:spPr>
          <a:xfrm>
            <a:off x="9167949" y="2815201"/>
            <a:ext cx="511175" cy="640080"/>
          </a:xfrm>
          <a:prstGeom prst="rect">
            <a:avLst/>
          </a:prstGeom>
          <a:ln>
            <a:noFill/>
          </a:ln>
          <a:effectLst>
            <a:outerShdw blurRad="292100" dist="139700" dir="2700000" algn="tl" rotWithShape="0">
              <a:srgbClr val="333333">
                <a:alpha val="65000"/>
              </a:srgbClr>
            </a:outerShdw>
          </a:effectLst>
        </p:spPr>
      </p:pic>
      <p:pic>
        <p:nvPicPr>
          <p:cNvPr id="147" name="Picture 146" descr="phoenix_logo.png"/>
          <p:cNvPicPr>
            <a:picLocks noChangeAspect="1"/>
          </p:cNvPicPr>
          <p:nvPr/>
        </p:nvPicPr>
        <p:blipFill>
          <a:blip r:embed="rId14">
            <a:lum bright="-100000" contrast="-100000"/>
          </a:blip>
          <a:stretch>
            <a:fillRect/>
          </a:stretch>
        </p:blipFill>
        <p:spPr>
          <a:xfrm>
            <a:off x="770419" y="2074042"/>
            <a:ext cx="1318927" cy="331184"/>
          </a:xfrm>
          <a:prstGeom prst="rect">
            <a:avLst/>
          </a:prstGeom>
          <a:ln>
            <a:noFill/>
          </a:ln>
          <a:effectLst>
            <a:outerShdw blurRad="292100" dist="139700" dir="2700000" algn="tl" rotWithShape="0">
              <a:srgbClr val="333333">
                <a:alpha val="65000"/>
              </a:srgbClr>
            </a:outerShdw>
          </a:effectLst>
        </p:spPr>
      </p:pic>
      <p:pic>
        <p:nvPicPr>
          <p:cNvPr id="149" name="Picture 148" descr="SWAPNA SRUSHTI.jpg"/>
          <p:cNvPicPr>
            <a:picLocks noChangeAspect="1"/>
          </p:cNvPicPr>
          <p:nvPr/>
        </p:nvPicPr>
        <p:blipFill>
          <a:blip r:embed="rId15"/>
          <a:stretch>
            <a:fillRect/>
          </a:stretch>
        </p:blipFill>
        <p:spPr>
          <a:xfrm>
            <a:off x="8994574" y="1983139"/>
            <a:ext cx="764381" cy="564356"/>
          </a:xfrm>
          <a:prstGeom prst="rect">
            <a:avLst/>
          </a:prstGeom>
          <a:ln>
            <a:noFill/>
          </a:ln>
          <a:effectLst>
            <a:outerShdw blurRad="292100" dist="139700" dir="2700000" algn="tl" rotWithShape="0">
              <a:srgbClr val="333333">
                <a:alpha val="65000"/>
              </a:srgbClr>
            </a:outerShdw>
          </a:effectLst>
        </p:spPr>
      </p:pic>
      <p:pic>
        <p:nvPicPr>
          <p:cNvPr id="1027" name="Picture 3" descr="D:\ACE LOGO\ADANI.jpg"/>
          <p:cNvPicPr>
            <a:picLocks noChangeAspect="1" noChangeArrowheads="1"/>
          </p:cNvPicPr>
          <p:nvPr/>
        </p:nvPicPr>
        <p:blipFill>
          <a:blip r:embed="rId16" cstate="print"/>
          <a:srcRect/>
          <a:stretch>
            <a:fillRect/>
          </a:stretch>
        </p:blipFill>
        <p:spPr bwMode="auto">
          <a:xfrm>
            <a:off x="1790150" y="3771133"/>
            <a:ext cx="806577" cy="252294"/>
          </a:xfrm>
          <a:prstGeom prst="rect">
            <a:avLst/>
          </a:prstGeom>
          <a:ln>
            <a:noFill/>
          </a:ln>
          <a:effectLst>
            <a:outerShdw blurRad="292100" dist="139700" dir="2700000" algn="tl" rotWithShape="0">
              <a:srgbClr val="333333">
                <a:alpha val="65000"/>
              </a:srgbClr>
            </a:outerShdw>
          </a:effectLst>
        </p:spPr>
      </p:pic>
      <p:pic>
        <p:nvPicPr>
          <p:cNvPr id="4" name="Picture 3" descr="D:\ACE LOGO\AEGIS.jpg"/>
          <p:cNvPicPr>
            <a:picLocks noChangeAspect="1" noChangeArrowheads="1"/>
          </p:cNvPicPr>
          <p:nvPr/>
        </p:nvPicPr>
        <p:blipFill>
          <a:blip r:embed="rId17"/>
          <a:srcRect/>
          <a:stretch>
            <a:fillRect/>
          </a:stretch>
        </p:blipFill>
        <p:spPr bwMode="auto">
          <a:xfrm>
            <a:off x="2982527" y="2025195"/>
            <a:ext cx="478346" cy="478346"/>
          </a:xfrm>
          <a:prstGeom prst="rect">
            <a:avLst/>
          </a:prstGeom>
          <a:ln>
            <a:noFill/>
          </a:ln>
          <a:effectLst>
            <a:outerShdw blurRad="292100" dist="139700" dir="2700000" algn="tl" rotWithShape="0">
              <a:srgbClr val="333333">
                <a:alpha val="65000"/>
              </a:srgbClr>
            </a:outerShdw>
          </a:effectLst>
        </p:spPr>
      </p:pic>
      <p:pic>
        <p:nvPicPr>
          <p:cNvPr id="72" name="Picture 71" descr="CITY HERITAGE CENTRE.png"/>
          <p:cNvPicPr>
            <a:picLocks noChangeAspect="1"/>
          </p:cNvPicPr>
          <p:nvPr/>
        </p:nvPicPr>
        <p:blipFill>
          <a:blip r:embed="rId18"/>
          <a:stretch>
            <a:fillRect/>
          </a:stretch>
        </p:blipFill>
        <p:spPr>
          <a:xfrm>
            <a:off x="7042387" y="2914650"/>
            <a:ext cx="685800" cy="514350"/>
          </a:xfrm>
          <a:prstGeom prst="rect">
            <a:avLst/>
          </a:prstGeom>
          <a:ln>
            <a:noFill/>
          </a:ln>
          <a:effectLst>
            <a:outerShdw blurRad="292100" dist="139700" dir="2700000" algn="tl" rotWithShape="0">
              <a:srgbClr val="333333">
                <a:alpha val="65000"/>
              </a:srgbClr>
            </a:outerShdw>
          </a:effectLst>
        </p:spPr>
      </p:pic>
      <p:pic>
        <p:nvPicPr>
          <p:cNvPr id="7" name="Picture 6"/>
          <p:cNvPicPr>
            <a:picLocks noChangeAspect="1"/>
          </p:cNvPicPr>
          <p:nvPr/>
        </p:nvPicPr>
        <p:blipFill>
          <a:blip r:embed="rId19" cstate="print">
            <a:duotone>
              <a:prstClr val="black"/>
              <a:schemeClr val="tx1">
                <a:tint val="45000"/>
                <a:satMod val="400000"/>
              </a:schemeClr>
            </a:duotone>
            <a:extLst>
              <a:ext uri="{BEBA8EAE-BF5A-486C-A8C5-ECC9F3942E4B}">
                <a14:imgProps xmlns:a14="http://schemas.microsoft.com/office/drawing/2010/main">
                  <a14:imgLayer r:embed="rId20">
                    <a14:imgEffect>
                      <a14:colorTemperature colorTemp="3000"/>
                    </a14:imgEffect>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8102103" y="1988840"/>
            <a:ext cx="595313" cy="714375"/>
          </a:xfrm>
          <a:prstGeom prst="rect">
            <a:avLst/>
          </a:prstGeom>
          <a:ln>
            <a:noFill/>
          </a:ln>
          <a:effectLst>
            <a:outerShdw blurRad="292100" dist="139700" dir="2700000" algn="tl" rotWithShape="0">
              <a:srgbClr val="333333">
                <a:alpha val="65000"/>
              </a:srgbClr>
            </a:outerShdw>
          </a:effectLst>
        </p:spPr>
      </p:pic>
      <p:pic>
        <p:nvPicPr>
          <p:cNvPr id="9" name="Picture 8"/>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26050" y="5035464"/>
            <a:ext cx="514350" cy="617220"/>
          </a:xfrm>
          <a:prstGeom prst="rect">
            <a:avLst/>
          </a:prstGeom>
          <a:ln>
            <a:noFill/>
          </a:ln>
          <a:effectLst>
            <a:outerShdw blurRad="292100" dist="139700" dir="2700000" algn="tl" rotWithShape="0">
              <a:srgbClr val="333333">
                <a:alpha val="65000"/>
              </a:srgbClr>
            </a:outerShdw>
          </a:effectLst>
        </p:spPr>
      </p:pic>
      <p:sp>
        <p:nvSpPr>
          <p:cNvPr id="81" name="TextBox 80"/>
          <p:cNvSpPr txBox="1"/>
          <p:nvPr/>
        </p:nvSpPr>
        <p:spPr>
          <a:xfrm>
            <a:off x="6939676" y="1602090"/>
            <a:ext cx="4926092"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HOTELS/BANQUETS/RESORTS</a:t>
            </a:r>
            <a:endParaRPr lang="en-US" sz="1100" b="1" dirty="0">
              <a:latin typeface="Arial" pitchFamily="34" charset="0"/>
              <a:cs typeface="Arial" pitchFamily="34" charset="0"/>
            </a:endParaRPr>
          </a:p>
        </p:txBody>
      </p:sp>
      <p:sp>
        <p:nvSpPr>
          <p:cNvPr id="83" name="TextBox 82"/>
          <p:cNvSpPr txBox="1"/>
          <p:nvPr/>
        </p:nvSpPr>
        <p:spPr>
          <a:xfrm>
            <a:off x="787750" y="1602090"/>
            <a:ext cx="2917889" cy="261610"/>
          </a:xfrm>
          <a:prstGeom prst="rect">
            <a:avLst/>
          </a:prstGeom>
          <a:noFill/>
        </p:spPr>
        <p:txBody>
          <a:bodyPr wrap="square" numCol="2" spcCol="274320" rtlCol="0">
            <a:spAutoFit/>
          </a:bodyPr>
          <a:lstStyle/>
          <a:p>
            <a:r>
              <a:rPr lang="en-IN" sz="1100" b="1" dirty="0">
                <a:latin typeface="Arial" pitchFamily="34" charset="0"/>
                <a:cs typeface="Arial" pitchFamily="34" charset="0"/>
              </a:rPr>
              <a:t>COMMERCIALS</a:t>
            </a:r>
            <a:endParaRPr lang="en-US" sz="1100" b="1" dirty="0">
              <a:latin typeface="Arial" pitchFamily="34" charset="0"/>
              <a:cs typeface="Arial" pitchFamily="34" charset="0"/>
            </a:endParaRPr>
          </a:p>
        </p:txBody>
      </p:sp>
      <p:pic>
        <p:nvPicPr>
          <p:cNvPr id="86" name="Picture 85" descr="CAB.jpg"/>
          <p:cNvPicPr>
            <a:picLocks noChangeAspect="1"/>
          </p:cNvPicPr>
          <p:nvPr/>
        </p:nvPicPr>
        <p:blipFill>
          <a:blip r:embed="rId22"/>
          <a:stretch>
            <a:fillRect/>
          </a:stretch>
        </p:blipFill>
        <p:spPr>
          <a:xfrm>
            <a:off x="2008631" y="2757850"/>
            <a:ext cx="707571" cy="544286"/>
          </a:xfrm>
          <a:prstGeom prst="rect">
            <a:avLst/>
          </a:prstGeom>
          <a:ln>
            <a:noFill/>
          </a:ln>
          <a:effectLst>
            <a:outerShdw blurRad="292100" dist="139700" dir="2700000" algn="tl" rotWithShape="0">
              <a:srgbClr val="333333">
                <a:alpha val="65000"/>
              </a:srgbClr>
            </a:outerShdw>
          </a:effectLst>
        </p:spPr>
      </p:pic>
      <p:pic>
        <p:nvPicPr>
          <p:cNvPr id="89" name="Picture 88" descr="CADILA PHARMA.jpg"/>
          <p:cNvPicPr>
            <a:picLocks noChangeAspect="1"/>
          </p:cNvPicPr>
          <p:nvPr/>
        </p:nvPicPr>
        <p:blipFill>
          <a:blip r:embed="rId23"/>
          <a:stretch>
            <a:fillRect/>
          </a:stretch>
        </p:blipFill>
        <p:spPr>
          <a:xfrm>
            <a:off x="847587" y="4515686"/>
            <a:ext cx="806577" cy="298990"/>
          </a:xfrm>
          <a:prstGeom prst="rect">
            <a:avLst/>
          </a:prstGeom>
          <a:ln>
            <a:noFill/>
          </a:ln>
          <a:effectLst>
            <a:outerShdw blurRad="292100" dist="139700" dir="2700000" algn="tl" rotWithShape="0">
              <a:srgbClr val="333333">
                <a:alpha val="65000"/>
              </a:srgbClr>
            </a:outerShdw>
          </a:effectLst>
        </p:spPr>
      </p:pic>
      <p:sp>
        <p:nvSpPr>
          <p:cNvPr id="150" name="TextBox 149"/>
          <p:cNvSpPr txBox="1"/>
          <p:nvPr/>
        </p:nvSpPr>
        <p:spPr>
          <a:xfrm>
            <a:off x="3760616" y="1602090"/>
            <a:ext cx="2592358" cy="430887"/>
          </a:xfrm>
          <a:prstGeom prst="rect">
            <a:avLst/>
          </a:prstGeom>
          <a:noFill/>
        </p:spPr>
        <p:txBody>
          <a:bodyPr wrap="square" numCol="2" spcCol="274320" rtlCol="0">
            <a:spAutoFit/>
          </a:bodyPr>
          <a:lstStyle/>
          <a:p>
            <a:r>
              <a:rPr lang="en-IN" sz="1100" b="1" dirty="0">
                <a:latin typeface="Arial" pitchFamily="34" charset="0"/>
                <a:cs typeface="Arial" pitchFamily="34" charset="0"/>
              </a:rPr>
              <a:t>INSTITUTIONAL PROJECTS</a:t>
            </a:r>
            <a:endParaRPr lang="en-US" sz="1100" b="1" dirty="0">
              <a:latin typeface="Arial" pitchFamily="34" charset="0"/>
              <a:cs typeface="Arial" pitchFamily="34" charset="0"/>
            </a:endParaRPr>
          </a:p>
        </p:txBody>
      </p:sp>
      <p:pic>
        <p:nvPicPr>
          <p:cNvPr id="151" name="Picture 150" descr="AIS.jpg"/>
          <p:cNvPicPr>
            <a:picLocks noChangeAspect="1"/>
          </p:cNvPicPr>
          <p:nvPr/>
        </p:nvPicPr>
        <p:blipFill>
          <a:blip r:embed="rId24"/>
          <a:stretch>
            <a:fillRect/>
          </a:stretch>
        </p:blipFill>
        <p:spPr>
          <a:xfrm>
            <a:off x="6177609" y="3635876"/>
            <a:ext cx="518160" cy="594360"/>
          </a:xfrm>
          <a:prstGeom prst="rect">
            <a:avLst/>
          </a:prstGeom>
          <a:ln>
            <a:noFill/>
          </a:ln>
          <a:effectLst>
            <a:outerShdw blurRad="292100" dist="139700" dir="2700000" algn="tl" rotWithShape="0">
              <a:srgbClr val="333333">
                <a:alpha val="65000"/>
              </a:srgbClr>
            </a:outerShdw>
          </a:effectLst>
        </p:spPr>
      </p:pic>
      <p:pic>
        <p:nvPicPr>
          <p:cNvPr id="152" name="Picture 151" descr="ANAND NIKETAN SCHOOL.jpg"/>
          <p:cNvPicPr>
            <a:picLocks noChangeAspect="1"/>
          </p:cNvPicPr>
          <p:nvPr/>
        </p:nvPicPr>
        <p:blipFill>
          <a:blip r:embed="rId25"/>
          <a:stretch>
            <a:fillRect/>
          </a:stretch>
        </p:blipFill>
        <p:spPr>
          <a:xfrm>
            <a:off x="3690543" y="4112822"/>
            <a:ext cx="632746" cy="676085"/>
          </a:xfrm>
          <a:prstGeom prst="rect">
            <a:avLst/>
          </a:prstGeom>
          <a:ln>
            <a:noFill/>
          </a:ln>
          <a:effectLst>
            <a:outerShdw blurRad="292100" dist="139700" dir="2700000" algn="tl" rotWithShape="0">
              <a:srgbClr val="333333">
                <a:alpha val="65000"/>
              </a:srgbClr>
            </a:outerShdw>
          </a:effectLst>
        </p:spPr>
      </p:pic>
      <p:pic>
        <p:nvPicPr>
          <p:cNvPr id="153" name="Picture 152" descr="ART OF LIVING.png"/>
          <p:cNvPicPr>
            <a:picLocks noChangeAspect="1"/>
          </p:cNvPicPr>
          <p:nvPr/>
        </p:nvPicPr>
        <p:blipFill>
          <a:blip r:embed="rId26"/>
          <a:stretch>
            <a:fillRect/>
          </a:stretch>
        </p:blipFill>
        <p:spPr>
          <a:xfrm>
            <a:off x="4746828" y="4850513"/>
            <a:ext cx="896493" cy="425958"/>
          </a:xfrm>
          <a:prstGeom prst="rect">
            <a:avLst/>
          </a:prstGeom>
          <a:ln>
            <a:noFill/>
          </a:ln>
          <a:effectLst>
            <a:outerShdw blurRad="292100" dist="139700" dir="2700000" algn="tl" rotWithShape="0">
              <a:srgbClr val="333333">
                <a:alpha val="65000"/>
              </a:srgbClr>
            </a:outerShdw>
          </a:effectLst>
        </p:spPr>
      </p:pic>
      <p:pic>
        <p:nvPicPr>
          <p:cNvPr id="154" name="Picture 153" descr="RACHANA SCHOOL.jpg"/>
          <p:cNvPicPr>
            <a:picLocks noChangeAspect="1"/>
          </p:cNvPicPr>
          <p:nvPr/>
        </p:nvPicPr>
        <p:blipFill>
          <a:blip r:embed="rId27"/>
          <a:stretch>
            <a:fillRect/>
          </a:stretch>
        </p:blipFill>
        <p:spPr>
          <a:xfrm>
            <a:off x="6262030" y="5280629"/>
            <a:ext cx="475107" cy="606171"/>
          </a:xfrm>
          <a:prstGeom prst="rect">
            <a:avLst/>
          </a:prstGeom>
          <a:ln>
            <a:noFill/>
          </a:ln>
          <a:effectLst>
            <a:outerShdw blurRad="292100" dist="139700" dir="2700000" algn="tl" rotWithShape="0">
              <a:srgbClr val="333333">
                <a:alpha val="65000"/>
              </a:srgbClr>
            </a:outerShdw>
          </a:effectLst>
        </p:spPr>
      </p:pic>
      <p:pic>
        <p:nvPicPr>
          <p:cNvPr id="155" name="Picture 154" descr="SANSKARDHAM.jpg"/>
          <p:cNvPicPr>
            <a:picLocks noChangeAspect="1"/>
          </p:cNvPicPr>
          <p:nvPr/>
        </p:nvPicPr>
        <p:blipFill>
          <a:blip r:embed="rId28"/>
          <a:stretch>
            <a:fillRect/>
          </a:stretch>
        </p:blipFill>
        <p:spPr>
          <a:xfrm>
            <a:off x="5336962" y="5527034"/>
            <a:ext cx="697230" cy="522923"/>
          </a:xfrm>
          <a:prstGeom prst="rect">
            <a:avLst/>
          </a:prstGeom>
          <a:ln>
            <a:noFill/>
          </a:ln>
          <a:effectLst>
            <a:outerShdw blurRad="292100" dist="139700" dir="2700000" algn="tl" rotWithShape="0">
              <a:srgbClr val="333333">
                <a:alpha val="65000"/>
              </a:srgbClr>
            </a:outerShdw>
          </a:effectLst>
        </p:spPr>
      </p:pic>
      <p:pic>
        <p:nvPicPr>
          <p:cNvPr id="156" name="Picture 155" descr="SPIPA.jpg"/>
          <p:cNvPicPr>
            <a:picLocks noChangeAspect="1"/>
          </p:cNvPicPr>
          <p:nvPr/>
        </p:nvPicPr>
        <p:blipFill>
          <a:blip r:embed="rId29"/>
          <a:stretch>
            <a:fillRect/>
          </a:stretch>
        </p:blipFill>
        <p:spPr>
          <a:xfrm>
            <a:off x="3654816" y="5021060"/>
            <a:ext cx="720090" cy="600075"/>
          </a:xfrm>
          <a:prstGeom prst="rect">
            <a:avLst/>
          </a:prstGeom>
          <a:ln>
            <a:noFill/>
          </a:ln>
          <a:effectLst>
            <a:outerShdw blurRad="292100" dist="139700" dir="2700000" algn="tl" rotWithShape="0">
              <a:srgbClr val="333333">
                <a:alpha val="65000"/>
              </a:srgbClr>
            </a:outerShdw>
          </a:effectLst>
        </p:spPr>
      </p:pic>
      <p:pic>
        <p:nvPicPr>
          <p:cNvPr id="157" name="Picture 156" descr="UDGAM SCHOOL.jpg"/>
          <p:cNvPicPr>
            <a:picLocks noChangeAspect="1"/>
          </p:cNvPicPr>
          <p:nvPr/>
        </p:nvPicPr>
        <p:blipFill>
          <a:blip r:embed="rId30"/>
          <a:stretch>
            <a:fillRect/>
          </a:stretch>
        </p:blipFill>
        <p:spPr>
          <a:xfrm>
            <a:off x="3667235" y="3709040"/>
            <a:ext cx="741934" cy="213233"/>
          </a:xfrm>
          <a:prstGeom prst="rect">
            <a:avLst/>
          </a:prstGeom>
          <a:ln>
            <a:noFill/>
          </a:ln>
          <a:effectLst>
            <a:outerShdw blurRad="292100" dist="139700" dir="2700000" algn="tl" rotWithShape="0">
              <a:srgbClr val="333333">
                <a:alpha val="65000"/>
              </a:srgbClr>
            </a:outerShdw>
          </a:effectLst>
        </p:spPr>
      </p:pic>
      <p:pic>
        <p:nvPicPr>
          <p:cNvPr id="158" name="Picture 157" descr="D:\ACE LOGO\UDCT.jpg"/>
          <p:cNvPicPr>
            <a:picLocks noChangeAspect="1" noChangeArrowheads="1"/>
          </p:cNvPicPr>
          <p:nvPr/>
        </p:nvPicPr>
        <p:blipFill>
          <a:blip r:embed="rId31"/>
          <a:srcRect/>
          <a:stretch>
            <a:fillRect/>
          </a:stretch>
        </p:blipFill>
        <p:spPr bwMode="auto">
          <a:xfrm>
            <a:off x="3701886" y="5916843"/>
            <a:ext cx="670560" cy="670560"/>
          </a:xfrm>
          <a:prstGeom prst="rect">
            <a:avLst/>
          </a:prstGeom>
          <a:ln>
            <a:noFill/>
          </a:ln>
          <a:effectLst>
            <a:outerShdw blurRad="292100" dist="139700" dir="2700000" algn="tl" rotWithShape="0">
              <a:srgbClr val="333333">
                <a:alpha val="65000"/>
              </a:srgbClr>
            </a:outerShdw>
          </a:effectLst>
        </p:spPr>
      </p:pic>
      <p:pic>
        <p:nvPicPr>
          <p:cNvPr id="159" name="Picture 158"/>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3719131" y="2411809"/>
            <a:ext cx="456724" cy="776764"/>
          </a:xfrm>
          <a:prstGeom prst="rect">
            <a:avLst/>
          </a:prstGeom>
          <a:ln>
            <a:noFill/>
          </a:ln>
          <a:effectLst>
            <a:outerShdw blurRad="292100" dist="139700" dir="2700000" algn="tl" rotWithShape="0">
              <a:srgbClr val="333333">
                <a:alpha val="65000"/>
              </a:srgbClr>
            </a:outerShdw>
          </a:effectLst>
        </p:spPr>
      </p:pic>
      <p:pic>
        <p:nvPicPr>
          <p:cNvPr id="2050" name="Picture 2" descr="\\A-3-pc\f\ACE LOGO\NID.jpg"/>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4640692" y="2005318"/>
            <a:ext cx="654452" cy="6053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75" name="Straight Connector 74"/>
          <p:cNvCxnSpPr/>
          <p:nvPr/>
        </p:nvCxnSpPr>
        <p:spPr>
          <a:xfrm>
            <a:off x="3584848" y="1779821"/>
            <a:ext cx="0" cy="488953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6825208" y="1779821"/>
            <a:ext cx="0" cy="4889539"/>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pic>
        <p:nvPicPr>
          <p:cNvPr id="1026" name="Picture 2" descr="\\A-3-pc\f\ACE LOGO\New\APARNA.jpg"/>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6212958" y="6241912"/>
            <a:ext cx="524179" cy="4521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 name="Picture 3" descr="\\A-3-pc\f\ACE LOGO\New\GAUDIUM.jpg"/>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5495005" y="1641451"/>
            <a:ext cx="640080" cy="32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A-3-pc\f\ACE LOGO\New\H.B.KAPADIYA.png"/>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4564469" y="5366032"/>
            <a:ext cx="683925" cy="683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9" name="Picture 5" descr="\\A-3-pc\f\ACE LOGO\New\M.G.SCIENCE.jpg"/>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5096514" y="6205853"/>
            <a:ext cx="681038" cy="457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2" name="Picture 8" descr="\\A-3-pc\f\ACE LOGO\New\RIDDHI SIDDHI BANQUET.jpg"/>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7148430" y="4868580"/>
            <a:ext cx="598760" cy="6089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3" name="Picture 9" descr="\\A-3-pc\f\ACE LOGO\New\EULOGIA.png"/>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9112685" y="4306698"/>
            <a:ext cx="617145" cy="67799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4" name="Picture 10" descr="\\A-3-pc\f\ACE LOGO\New\BLACK BUCK.png"/>
          <p:cNvPicPr>
            <a:picLocks noChangeAspect="1" noChangeArrowheads="1"/>
          </p:cNvPicPr>
          <p:nvPr/>
        </p:nvPicPr>
        <p:blipFill>
          <a:blip r:embed="rId40">
            <a:extLst>
              <a:ext uri="{28A0092B-C50C-407E-A947-70E740481C1C}">
                <a14:useLocalDpi xmlns:a14="http://schemas.microsoft.com/office/drawing/2010/main" val="0"/>
              </a:ext>
            </a:extLst>
          </a:blip>
          <a:srcRect/>
          <a:stretch>
            <a:fillRect/>
          </a:stretch>
        </p:blipFill>
        <p:spPr bwMode="auto">
          <a:xfrm>
            <a:off x="6965685" y="3509925"/>
            <a:ext cx="1195926" cy="5636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5" name="Picture 11" descr="\\A-3-pc\f\ACE LOGO\New\DAMAN GANGA.jpg"/>
          <p:cNvPicPr>
            <a:picLocks noChangeAspect="1" noChangeArrowheads="1"/>
          </p:cNvPicPr>
          <p:nvPr/>
        </p:nvPicPr>
        <p:blipFill>
          <a:blip r:embed="rId41">
            <a:extLst>
              <a:ext uri="{28A0092B-C50C-407E-A947-70E740481C1C}">
                <a14:useLocalDpi xmlns:a14="http://schemas.microsoft.com/office/drawing/2010/main" val="0"/>
              </a:ext>
            </a:extLst>
          </a:blip>
          <a:srcRect/>
          <a:stretch>
            <a:fillRect/>
          </a:stretch>
        </p:blipFill>
        <p:spPr bwMode="auto">
          <a:xfrm>
            <a:off x="8645935" y="3657437"/>
            <a:ext cx="1044027" cy="5512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6" name="Picture 12" descr="\\A-3-pc\f\ACE LOGO\New\RANG NIWAS.jpg"/>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6949184" y="4322611"/>
            <a:ext cx="1532019" cy="35648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 name="Picture 2" descr="\\A-3-pc\f\ACE LOGO\New\ISHI SYSTEMS.png"/>
          <p:cNvPicPr>
            <a:picLocks noChangeAspect="1" noChangeArrowheads="1"/>
          </p:cNvPicPr>
          <p:nvPr/>
        </p:nvPicPr>
        <p:blipFill>
          <a:blip r:embed="rId43">
            <a:extLst>
              <a:ext uri="{28A0092B-C50C-407E-A947-70E740481C1C}">
                <a14:useLocalDpi xmlns:a14="http://schemas.microsoft.com/office/drawing/2010/main" val="0"/>
              </a:ext>
            </a:extLst>
          </a:blip>
          <a:srcRect/>
          <a:stretch>
            <a:fillRect/>
          </a:stretch>
        </p:blipFill>
        <p:spPr bwMode="auto">
          <a:xfrm>
            <a:off x="1617845" y="5831902"/>
            <a:ext cx="781572" cy="4762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4" cstate="print">
            <a:extLst>
              <a:ext uri="{28A0092B-C50C-407E-A947-70E740481C1C}">
                <a14:useLocalDpi xmlns:a14="http://schemas.microsoft.com/office/drawing/2010/main" val="0"/>
              </a:ext>
            </a:extLst>
          </a:blip>
          <a:stretch>
            <a:fillRect/>
          </a:stretch>
        </p:blipFill>
        <p:spPr>
          <a:xfrm>
            <a:off x="6061901" y="4577442"/>
            <a:ext cx="560720" cy="448577"/>
          </a:xfrm>
          <a:prstGeom prst="rect">
            <a:avLst/>
          </a:prstGeom>
          <a:ln>
            <a:noFill/>
          </a:ln>
          <a:effectLst>
            <a:outerShdw blurRad="292100" dist="139700" dir="2700000" algn="tl" rotWithShape="0">
              <a:srgbClr val="333333">
                <a:alpha val="65000"/>
              </a:srgbClr>
            </a:outerShdw>
          </a:effectLst>
        </p:spPr>
      </p:pic>
      <p:pic>
        <p:nvPicPr>
          <p:cNvPr id="11" name="Picture 10"/>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932155" y="2208413"/>
            <a:ext cx="586441" cy="848796"/>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D124FEBF-BAA4-46BA-87AD-F1D66BB0DA12}"/>
              </a:ext>
            </a:extLst>
          </p:cNvPr>
          <p:cNvPicPr>
            <a:picLocks noChangeAspect="1"/>
          </p:cNvPicPr>
          <p:nvPr/>
        </p:nvPicPr>
        <p:blipFill>
          <a:blip r:embed="rId46">
            <a:extLst>
              <a:ext uri="{28A0092B-C50C-407E-A947-70E740481C1C}">
                <a14:useLocalDpi xmlns:a14="http://schemas.microsoft.com/office/drawing/2010/main" val="0"/>
              </a:ext>
            </a:extLst>
          </a:blip>
          <a:stretch>
            <a:fillRect/>
          </a:stretch>
        </p:blipFill>
        <p:spPr>
          <a:xfrm>
            <a:off x="8199435" y="4892946"/>
            <a:ext cx="742950" cy="742950"/>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03333E4C-EC40-4EE3-B9C7-5C1F48B2A115}"/>
              </a:ext>
            </a:extLst>
          </p:cNvPr>
          <p:cNvPicPr>
            <a:picLocks noChangeAspect="1"/>
          </p:cNvPicPr>
          <p:nvPr/>
        </p:nvPicPr>
        <p:blipFill>
          <a:blip r:embed="rId47" cstate="print">
            <a:extLst>
              <a:ext uri="{28A0092B-C50C-407E-A947-70E740481C1C}">
                <a14:useLocalDpi xmlns:a14="http://schemas.microsoft.com/office/drawing/2010/main" val="0"/>
              </a:ext>
            </a:extLst>
          </a:blip>
          <a:stretch>
            <a:fillRect/>
          </a:stretch>
        </p:blipFill>
        <p:spPr>
          <a:xfrm>
            <a:off x="4767710" y="4528392"/>
            <a:ext cx="874014" cy="243173"/>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0A253A66-BD28-4AC8-AFA9-6F2762A33E2D}"/>
              </a:ext>
            </a:extLst>
          </p:cNvPr>
          <p:cNvPicPr preferRelativeResize="0">
            <a:picLocks/>
          </p:cNvPicPr>
          <p:nvPr/>
        </p:nvPicPr>
        <p:blipFill>
          <a:blip r:embed="rId48">
            <a:extLst>
              <a:ext uri="{28A0092B-C50C-407E-A947-70E740481C1C}">
                <a14:useLocalDpi xmlns:a14="http://schemas.microsoft.com/office/drawing/2010/main" val="0"/>
              </a:ext>
            </a:extLst>
          </a:blip>
          <a:stretch>
            <a:fillRect/>
          </a:stretch>
        </p:blipFill>
        <p:spPr>
          <a:xfrm>
            <a:off x="4750889" y="2828573"/>
            <a:ext cx="900000" cy="360000"/>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4FBE8D9D-FFA6-4BC3-B42E-582827B27749}"/>
              </a:ext>
            </a:extLst>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2623399" y="5758291"/>
            <a:ext cx="866667" cy="904762"/>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4D150EEC-AEC8-4148-838A-7D6DC09DC0EF}"/>
              </a:ext>
            </a:extLst>
          </p:cNvPr>
          <p:cNvPicPr preferRelativeResize="0">
            <a:picLocks/>
          </p:cNvPicPr>
          <p:nvPr/>
        </p:nvPicPr>
        <p:blipFill>
          <a:blip r:embed="rId50" cstate="print">
            <a:extLst>
              <a:ext uri="{28A0092B-C50C-407E-A947-70E740481C1C}">
                <a14:useLocalDpi xmlns:a14="http://schemas.microsoft.com/office/drawing/2010/main" val="0"/>
              </a:ext>
            </a:extLst>
          </a:blip>
          <a:stretch>
            <a:fillRect/>
          </a:stretch>
        </p:blipFill>
        <p:spPr>
          <a:xfrm>
            <a:off x="4577270" y="3599010"/>
            <a:ext cx="590400" cy="712080"/>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383E615A-31D2-4012-A4FD-5288B89F9D0B}"/>
              </a:ext>
            </a:extLst>
          </p:cNvPr>
          <p:cNvPicPr preferRelativeResize="0">
            <a:picLocks/>
          </p:cNvPicPr>
          <p:nvPr/>
        </p:nvPicPr>
        <p:blipFill>
          <a:blip r:embed="rId51">
            <a:extLst>
              <a:ext uri="{28A0092B-C50C-407E-A947-70E740481C1C}">
                <a14:useLocalDpi xmlns:a14="http://schemas.microsoft.com/office/drawing/2010/main" val="0"/>
              </a:ext>
            </a:extLst>
          </a:blip>
          <a:stretch>
            <a:fillRect/>
          </a:stretch>
        </p:blipFill>
        <p:spPr>
          <a:xfrm>
            <a:off x="5281324" y="3470033"/>
            <a:ext cx="628965" cy="525765"/>
          </a:xfrm>
          <a:prstGeom prst="rect">
            <a:avLst/>
          </a:prstGeom>
          <a:ln>
            <a:noFill/>
          </a:ln>
          <a:effectLst>
            <a:outerShdw blurRad="292100" dist="139700" dir="2700000" algn="tl" rotWithShape="0">
              <a:srgbClr val="333333">
                <a:alpha val="65000"/>
              </a:srgbClr>
            </a:outerShdw>
          </a:effectLst>
        </p:spPr>
      </p:pic>
      <p:pic>
        <p:nvPicPr>
          <p:cNvPr id="25" name="Picture 24">
            <a:extLst>
              <a:ext uri="{FF2B5EF4-FFF2-40B4-BE49-F238E27FC236}">
                <a16:creationId xmlns:a16="http://schemas.microsoft.com/office/drawing/2014/main" id="{6D6BE04A-43ED-41B1-ADE2-7007D7866683}"/>
              </a:ext>
            </a:extLst>
          </p:cNvPr>
          <p:cNvPicPr>
            <a:picLocks noChangeAspect="1"/>
          </p:cNvPicPr>
          <p:nvPr/>
        </p:nvPicPr>
        <p:blipFill>
          <a:blip r:embed="rId52" cstate="print">
            <a:extLst>
              <a:ext uri="{28A0092B-C50C-407E-A947-70E740481C1C}">
                <a14:useLocalDpi xmlns:a14="http://schemas.microsoft.com/office/drawing/2010/main" val="0"/>
              </a:ext>
            </a:extLst>
          </a:blip>
          <a:stretch>
            <a:fillRect/>
          </a:stretch>
        </p:blipFill>
        <p:spPr>
          <a:xfrm>
            <a:off x="894268" y="3522738"/>
            <a:ext cx="752094" cy="548069"/>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47"/>
                                        </p:tgtEl>
                                        <p:attrNameLst>
                                          <p:attrName>style.visibility</p:attrName>
                                        </p:attrNameLst>
                                      </p:cBhvr>
                                      <p:to>
                                        <p:strVal val="visible"/>
                                      </p:to>
                                    </p:set>
                                    <p:anim calcmode="lin" valueType="num">
                                      <p:cBhvr additive="base">
                                        <p:cTn id="7" dur="2000" fill="hold"/>
                                        <p:tgtEl>
                                          <p:spTgt spid="147"/>
                                        </p:tgtEl>
                                        <p:attrNameLst>
                                          <p:attrName>ppt_x</p:attrName>
                                        </p:attrNameLst>
                                      </p:cBhvr>
                                      <p:tavLst>
                                        <p:tav tm="0">
                                          <p:val>
                                            <p:strVal val="#ppt_x"/>
                                          </p:val>
                                        </p:tav>
                                        <p:tav tm="100000">
                                          <p:val>
                                            <p:strVal val="#ppt_x"/>
                                          </p:val>
                                        </p:tav>
                                      </p:tavLst>
                                    </p:anim>
                                    <p:anim calcmode="lin" valueType="num">
                                      <p:cBhvr additive="base">
                                        <p:cTn id="8" dur="2000" fill="hold"/>
                                        <p:tgtEl>
                                          <p:spTgt spid="14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0"/>
                                        </p:tgtEl>
                                        <p:attrNameLst>
                                          <p:attrName>style.visibility</p:attrName>
                                        </p:attrNameLst>
                                      </p:cBhvr>
                                      <p:to>
                                        <p:strVal val="visible"/>
                                      </p:to>
                                    </p:set>
                                    <p:anim calcmode="lin" valueType="num">
                                      <p:cBhvr additive="base">
                                        <p:cTn id="11" dur="2000" fill="hold"/>
                                        <p:tgtEl>
                                          <p:spTgt spid="110"/>
                                        </p:tgtEl>
                                        <p:attrNameLst>
                                          <p:attrName>ppt_x</p:attrName>
                                        </p:attrNameLst>
                                      </p:cBhvr>
                                      <p:tavLst>
                                        <p:tav tm="0">
                                          <p:val>
                                            <p:strVal val="#ppt_x"/>
                                          </p:val>
                                        </p:tav>
                                        <p:tav tm="100000">
                                          <p:val>
                                            <p:strVal val="#ppt_x"/>
                                          </p:val>
                                        </p:tav>
                                      </p:tavLst>
                                    </p:anim>
                                    <p:anim calcmode="lin" valueType="num">
                                      <p:cBhvr additive="base">
                                        <p:cTn id="12" dur="2000" fill="hold"/>
                                        <p:tgtEl>
                                          <p:spTgt spid="11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2000" fill="hold"/>
                                        <p:tgtEl>
                                          <p:spTgt spid="119"/>
                                        </p:tgtEl>
                                        <p:attrNameLst>
                                          <p:attrName>ppt_x</p:attrName>
                                        </p:attrNameLst>
                                      </p:cBhvr>
                                      <p:tavLst>
                                        <p:tav tm="0">
                                          <p:val>
                                            <p:strVal val="#ppt_x"/>
                                          </p:val>
                                        </p:tav>
                                        <p:tav tm="100000">
                                          <p:val>
                                            <p:strVal val="#ppt_x"/>
                                          </p:val>
                                        </p:tav>
                                      </p:tavLst>
                                    </p:anim>
                                    <p:anim calcmode="lin" valueType="num">
                                      <p:cBhvr additive="base">
                                        <p:cTn id="16" dur="2000" fill="hold"/>
                                        <p:tgtEl>
                                          <p:spTgt spid="11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 calcmode="lin" valueType="num">
                                      <p:cBhvr additive="base">
                                        <p:cTn id="23" dur="2000" fill="hold"/>
                                        <p:tgtEl>
                                          <p:spTgt spid="86"/>
                                        </p:tgtEl>
                                        <p:attrNameLst>
                                          <p:attrName>ppt_x</p:attrName>
                                        </p:attrNameLst>
                                      </p:cBhvr>
                                      <p:tavLst>
                                        <p:tav tm="0">
                                          <p:val>
                                            <p:strVal val="#ppt_x"/>
                                          </p:val>
                                        </p:tav>
                                        <p:tav tm="100000">
                                          <p:val>
                                            <p:strVal val="#ppt_x"/>
                                          </p:val>
                                        </p:tav>
                                      </p:tavLst>
                                    </p:anim>
                                    <p:anim calcmode="lin" valueType="num">
                                      <p:cBhvr additive="base">
                                        <p:cTn id="24" dur="2000" fill="hold"/>
                                        <p:tgtEl>
                                          <p:spTgt spid="86"/>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8"/>
                                        </p:tgtEl>
                                        <p:attrNameLst>
                                          <p:attrName>style.visibility</p:attrName>
                                        </p:attrNameLst>
                                      </p:cBhvr>
                                      <p:to>
                                        <p:strVal val="visible"/>
                                      </p:to>
                                    </p:set>
                                    <p:anim calcmode="lin" valueType="num">
                                      <p:cBhvr additive="base">
                                        <p:cTn id="27" dur="2000" fill="hold"/>
                                        <p:tgtEl>
                                          <p:spTgt spid="108"/>
                                        </p:tgtEl>
                                        <p:attrNameLst>
                                          <p:attrName>ppt_x</p:attrName>
                                        </p:attrNameLst>
                                      </p:cBhvr>
                                      <p:tavLst>
                                        <p:tav tm="0">
                                          <p:val>
                                            <p:strVal val="#ppt_x"/>
                                          </p:val>
                                        </p:tav>
                                        <p:tav tm="100000">
                                          <p:val>
                                            <p:strVal val="#ppt_x"/>
                                          </p:val>
                                        </p:tav>
                                      </p:tavLst>
                                    </p:anim>
                                    <p:anim calcmode="lin" valueType="num">
                                      <p:cBhvr additive="base">
                                        <p:cTn id="28" dur="2000" fill="hold"/>
                                        <p:tgtEl>
                                          <p:spTgt spid="10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27"/>
                                        </p:tgtEl>
                                        <p:attrNameLst>
                                          <p:attrName>style.visibility</p:attrName>
                                        </p:attrNameLst>
                                      </p:cBhvr>
                                      <p:to>
                                        <p:strVal val="visible"/>
                                      </p:to>
                                    </p:set>
                                    <p:anim calcmode="lin" valueType="num">
                                      <p:cBhvr additive="base">
                                        <p:cTn id="31" dur="2000" fill="hold"/>
                                        <p:tgtEl>
                                          <p:spTgt spid="1027"/>
                                        </p:tgtEl>
                                        <p:attrNameLst>
                                          <p:attrName>ppt_x</p:attrName>
                                        </p:attrNameLst>
                                      </p:cBhvr>
                                      <p:tavLst>
                                        <p:tav tm="0">
                                          <p:val>
                                            <p:strVal val="#ppt_x"/>
                                          </p:val>
                                        </p:tav>
                                        <p:tav tm="100000">
                                          <p:val>
                                            <p:strVal val="#ppt_x"/>
                                          </p:val>
                                        </p:tav>
                                      </p:tavLst>
                                    </p:anim>
                                    <p:anim calcmode="lin" valueType="num">
                                      <p:cBhvr additive="base">
                                        <p:cTn id="32" dur="2000" fill="hold"/>
                                        <p:tgtEl>
                                          <p:spTgt spid="102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2000" fill="hold"/>
                                        <p:tgtEl>
                                          <p:spTgt spid="25"/>
                                        </p:tgtEl>
                                        <p:attrNameLst>
                                          <p:attrName>ppt_x</p:attrName>
                                        </p:attrNameLst>
                                      </p:cBhvr>
                                      <p:tavLst>
                                        <p:tav tm="0">
                                          <p:val>
                                            <p:strVal val="#ppt_x"/>
                                          </p:val>
                                        </p:tav>
                                        <p:tav tm="100000">
                                          <p:val>
                                            <p:strVal val="#ppt_x"/>
                                          </p:val>
                                        </p:tav>
                                      </p:tavLst>
                                    </p:anim>
                                    <p:anim calcmode="lin" valueType="num">
                                      <p:cBhvr additive="base">
                                        <p:cTn id="36" dur="2000" fill="hold"/>
                                        <p:tgtEl>
                                          <p:spTgt spid="2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2000" fill="hold"/>
                                        <p:tgtEl>
                                          <p:spTgt spid="98"/>
                                        </p:tgtEl>
                                        <p:attrNameLst>
                                          <p:attrName>ppt_x</p:attrName>
                                        </p:attrNameLst>
                                      </p:cBhvr>
                                      <p:tavLst>
                                        <p:tav tm="0">
                                          <p:val>
                                            <p:strVal val="#ppt_x"/>
                                          </p:val>
                                        </p:tav>
                                        <p:tav tm="100000">
                                          <p:val>
                                            <p:strVal val="#ppt_x"/>
                                          </p:val>
                                        </p:tav>
                                      </p:tavLst>
                                    </p:anim>
                                    <p:anim calcmode="lin" valueType="num">
                                      <p:cBhvr additive="base">
                                        <p:cTn id="40" dur="2000" fill="hold"/>
                                        <p:tgtEl>
                                          <p:spTgt spid="9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90"/>
                                        </p:tgtEl>
                                        <p:attrNameLst>
                                          <p:attrName>style.visibility</p:attrName>
                                        </p:attrNameLst>
                                      </p:cBhvr>
                                      <p:to>
                                        <p:strVal val="visible"/>
                                      </p:to>
                                    </p:set>
                                    <p:anim calcmode="lin" valueType="num">
                                      <p:cBhvr additive="base">
                                        <p:cTn id="43" dur="2000" fill="hold"/>
                                        <p:tgtEl>
                                          <p:spTgt spid="90"/>
                                        </p:tgtEl>
                                        <p:attrNameLst>
                                          <p:attrName>ppt_x</p:attrName>
                                        </p:attrNameLst>
                                      </p:cBhvr>
                                      <p:tavLst>
                                        <p:tav tm="0">
                                          <p:val>
                                            <p:strVal val="#ppt_x"/>
                                          </p:val>
                                        </p:tav>
                                        <p:tav tm="100000">
                                          <p:val>
                                            <p:strVal val="#ppt_x"/>
                                          </p:val>
                                        </p:tav>
                                      </p:tavLst>
                                    </p:anim>
                                    <p:anim calcmode="lin" valueType="num">
                                      <p:cBhvr additive="base">
                                        <p:cTn id="44" dur="2000" fill="hold"/>
                                        <p:tgtEl>
                                          <p:spTgt spid="9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36"/>
                                        </p:tgtEl>
                                        <p:attrNameLst>
                                          <p:attrName>style.visibility</p:attrName>
                                        </p:attrNameLst>
                                      </p:cBhvr>
                                      <p:to>
                                        <p:strVal val="visible"/>
                                      </p:to>
                                    </p:set>
                                    <p:anim calcmode="lin" valueType="num">
                                      <p:cBhvr additive="base">
                                        <p:cTn id="47" dur="2000" fill="hold"/>
                                        <p:tgtEl>
                                          <p:spTgt spid="136"/>
                                        </p:tgtEl>
                                        <p:attrNameLst>
                                          <p:attrName>ppt_x</p:attrName>
                                        </p:attrNameLst>
                                      </p:cBhvr>
                                      <p:tavLst>
                                        <p:tav tm="0">
                                          <p:val>
                                            <p:strVal val="#ppt_x"/>
                                          </p:val>
                                        </p:tav>
                                        <p:tav tm="100000">
                                          <p:val>
                                            <p:strVal val="#ppt_x"/>
                                          </p:val>
                                        </p:tav>
                                      </p:tavLst>
                                    </p:anim>
                                    <p:anim calcmode="lin" valueType="num">
                                      <p:cBhvr additive="base">
                                        <p:cTn id="48" dur="2000" fill="hold"/>
                                        <p:tgtEl>
                                          <p:spTgt spid="13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89"/>
                                        </p:tgtEl>
                                        <p:attrNameLst>
                                          <p:attrName>style.visibility</p:attrName>
                                        </p:attrNameLst>
                                      </p:cBhvr>
                                      <p:to>
                                        <p:strVal val="visible"/>
                                      </p:to>
                                    </p:set>
                                    <p:anim calcmode="lin" valueType="num">
                                      <p:cBhvr additive="base">
                                        <p:cTn id="51" dur="2000" fill="hold"/>
                                        <p:tgtEl>
                                          <p:spTgt spid="89"/>
                                        </p:tgtEl>
                                        <p:attrNameLst>
                                          <p:attrName>ppt_x</p:attrName>
                                        </p:attrNameLst>
                                      </p:cBhvr>
                                      <p:tavLst>
                                        <p:tav tm="0">
                                          <p:val>
                                            <p:strVal val="#ppt_x"/>
                                          </p:val>
                                        </p:tav>
                                        <p:tav tm="100000">
                                          <p:val>
                                            <p:strVal val="#ppt_x"/>
                                          </p:val>
                                        </p:tav>
                                      </p:tavLst>
                                    </p:anim>
                                    <p:anim calcmode="lin" valueType="num">
                                      <p:cBhvr additive="base">
                                        <p:cTn id="52" dur="2000" fill="hold"/>
                                        <p:tgtEl>
                                          <p:spTgt spid="8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2000" fill="hold"/>
                                        <p:tgtEl>
                                          <p:spTgt spid="9"/>
                                        </p:tgtEl>
                                        <p:attrNameLst>
                                          <p:attrName>ppt_x</p:attrName>
                                        </p:attrNameLst>
                                      </p:cBhvr>
                                      <p:tavLst>
                                        <p:tav tm="0">
                                          <p:val>
                                            <p:strVal val="#ppt_x"/>
                                          </p:val>
                                        </p:tav>
                                        <p:tav tm="100000">
                                          <p:val>
                                            <p:strVal val="#ppt_x"/>
                                          </p:val>
                                        </p:tav>
                                      </p:tavLst>
                                    </p:anim>
                                    <p:anim calcmode="lin" valueType="num">
                                      <p:cBhvr additive="base">
                                        <p:cTn id="56" dur="2000" fill="hold"/>
                                        <p:tgtEl>
                                          <p:spTgt spid="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29"/>
                                        </p:tgtEl>
                                        <p:attrNameLst>
                                          <p:attrName>style.visibility</p:attrName>
                                        </p:attrNameLst>
                                      </p:cBhvr>
                                      <p:to>
                                        <p:strVal val="visible"/>
                                      </p:to>
                                    </p:set>
                                    <p:anim calcmode="lin" valueType="num">
                                      <p:cBhvr additive="base">
                                        <p:cTn id="59" dur="2000" fill="hold"/>
                                        <p:tgtEl>
                                          <p:spTgt spid="129"/>
                                        </p:tgtEl>
                                        <p:attrNameLst>
                                          <p:attrName>ppt_x</p:attrName>
                                        </p:attrNameLst>
                                      </p:cBhvr>
                                      <p:tavLst>
                                        <p:tav tm="0">
                                          <p:val>
                                            <p:strVal val="#ppt_x"/>
                                          </p:val>
                                        </p:tav>
                                        <p:tav tm="100000">
                                          <p:val>
                                            <p:strVal val="#ppt_x"/>
                                          </p:val>
                                        </p:tav>
                                      </p:tavLst>
                                    </p:anim>
                                    <p:anim calcmode="lin" valueType="num">
                                      <p:cBhvr additive="base">
                                        <p:cTn id="60" dur="2000" fill="hold"/>
                                        <p:tgtEl>
                                          <p:spTgt spid="129"/>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2000" fill="hold"/>
                                        <p:tgtEl>
                                          <p:spTgt spid="15"/>
                                        </p:tgtEl>
                                        <p:attrNameLst>
                                          <p:attrName>ppt_x</p:attrName>
                                        </p:attrNameLst>
                                      </p:cBhvr>
                                      <p:tavLst>
                                        <p:tav tm="0">
                                          <p:val>
                                            <p:strVal val="#ppt_x"/>
                                          </p:val>
                                        </p:tav>
                                        <p:tav tm="100000">
                                          <p:val>
                                            <p:strVal val="#ppt_x"/>
                                          </p:val>
                                        </p:tav>
                                      </p:tavLst>
                                    </p:anim>
                                    <p:anim calcmode="lin" valueType="num">
                                      <p:cBhvr additive="base">
                                        <p:cTn id="64" dur="200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42"/>
                                        </p:tgtEl>
                                        <p:attrNameLst>
                                          <p:attrName>style.visibility</p:attrName>
                                        </p:attrNameLst>
                                      </p:cBhvr>
                                      <p:to>
                                        <p:strVal val="visible"/>
                                      </p:to>
                                    </p:set>
                                    <p:anim calcmode="lin" valueType="num">
                                      <p:cBhvr additive="base">
                                        <p:cTn id="67" dur="2000" fill="hold"/>
                                        <p:tgtEl>
                                          <p:spTgt spid="142"/>
                                        </p:tgtEl>
                                        <p:attrNameLst>
                                          <p:attrName>ppt_x</p:attrName>
                                        </p:attrNameLst>
                                      </p:cBhvr>
                                      <p:tavLst>
                                        <p:tav tm="0">
                                          <p:val>
                                            <p:strVal val="#ppt_x"/>
                                          </p:val>
                                        </p:tav>
                                        <p:tav tm="100000">
                                          <p:val>
                                            <p:strVal val="#ppt_x"/>
                                          </p:val>
                                        </p:tav>
                                      </p:tavLst>
                                    </p:anim>
                                    <p:anim calcmode="lin" valueType="num">
                                      <p:cBhvr additive="base">
                                        <p:cTn id="68" dur="2000" fill="hold"/>
                                        <p:tgtEl>
                                          <p:spTgt spid="142"/>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2000" fill="hold"/>
                                        <p:tgtEl>
                                          <p:spTgt spid="5"/>
                                        </p:tgtEl>
                                        <p:attrNameLst>
                                          <p:attrName>ppt_x</p:attrName>
                                        </p:attrNameLst>
                                      </p:cBhvr>
                                      <p:tavLst>
                                        <p:tav tm="0">
                                          <p:val>
                                            <p:strVal val="#ppt_x"/>
                                          </p:val>
                                        </p:tav>
                                        <p:tav tm="100000">
                                          <p:val>
                                            <p:strVal val="#ppt_x"/>
                                          </p:val>
                                        </p:tav>
                                      </p:tavLst>
                                    </p:anim>
                                    <p:anim calcmode="lin" valueType="num">
                                      <p:cBhvr additive="base">
                                        <p:cTn id="72" dur="2000" fill="hold"/>
                                        <p:tgtEl>
                                          <p:spTgt spid="5"/>
                                        </p:tgtEl>
                                        <p:attrNameLst>
                                          <p:attrName>ppt_y</p:attrName>
                                        </p:attrNameLst>
                                      </p:cBhvr>
                                      <p:tavLst>
                                        <p:tav tm="0">
                                          <p:val>
                                            <p:strVal val="1+#ppt_h/2"/>
                                          </p:val>
                                        </p:tav>
                                        <p:tav tm="100000">
                                          <p:val>
                                            <p:strVal val="#ppt_y"/>
                                          </p:val>
                                        </p:tav>
                                      </p:tavLst>
                                    </p:anim>
                                  </p:childTnLst>
                                </p:cTn>
                              </p:par>
                            </p:childTnLst>
                          </p:cTn>
                        </p:par>
                        <p:par>
                          <p:cTn id="73" fill="hold">
                            <p:stCondLst>
                              <p:cond delay="2000"/>
                            </p:stCondLst>
                            <p:childTnLst>
                              <p:par>
                                <p:cTn id="74" presetID="2" presetClass="entr" presetSubtype="2" fill="hold" nodeType="afterEffect">
                                  <p:stCondLst>
                                    <p:cond delay="0"/>
                                  </p:stCondLst>
                                  <p:childTnLst>
                                    <p:set>
                                      <p:cBhvr>
                                        <p:cTn id="75" dur="1" fill="hold">
                                          <p:stCondLst>
                                            <p:cond delay="0"/>
                                          </p:stCondLst>
                                        </p:cTn>
                                        <p:tgtEl>
                                          <p:spTgt spid="151"/>
                                        </p:tgtEl>
                                        <p:attrNameLst>
                                          <p:attrName>style.visibility</p:attrName>
                                        </p:attrNameLst>
                                      </p:cBhvr>
                                      <p:to>
                                        <p:strVal val="visible"/>
                                      </p:to>
                                    </p:set>
                                    <p:anim calcmode="lin" valueType="num">
                                      <p:cBhvr additive="base">
                                        <p:cTn id="76" dur="2000" fill="hold"/>
                                        <p:tgtEl>
                                          <p:spTgt spid="151"/>
                                        </p:tgtEl>
                                        <p:attrNameLst>
                                          <p:attrName>ppt_x</p:attrName>
                                        </p:attrNameLst>
                                      </p:cBhvr>
                                      <p:tavLst>
                                        <p:tav tm="0">
                                          <p:val>
                                            <p:strVal val="1+#ppt_w/2"/>
                                          </p:val>
                                        </p:tav>
                                        <p:tav tm="100000">
                                          <p:val>
                                            <p:strVal val="#ppt_x"/>
                                          </p:val>
                                        </p:tav>
                                      </p:tavLst>
                                    </p:anim>
                                    <p:anim calcmode="lin" valueType="num">
                                      <p:cBhvr additive="base">
                                        <p:cTn id="77" dur="2000" fill="hold"/>
                                        <p:tgtEl>
                                          <p:spTgt spid="151"/>
                                        </p:tgtEl>
                                        <p:attrNameLst>
                                          <p:attrName>ppt_y</p:attrName>
                                        </p:attrNameLst>
                                      </p:cBhvr>
                                      <p:tavLst>
                                        <p:tav tm="0">
                                          <p:val>
                                            <p:strVal val="#ppt_y"/>
                                          </p:val>
                                        </p:tav>
                                        <p:tav tm="100000">
                                          <p:val>
                                            <p:strVal val="#ppt_y"/>
                                          </p:val>
                                        </p:tav>
                                      </p:tavLst>
                                    </p:anim>
                                  </p:childTnLst>
                                </p:cTn>
                              </p:par>
                              <p:par>
                                <p:cTn id="78" presetID="2" presetClass="entr" presetSubtype="2" fill="hold" nodeType="withEffect">
                                  <p:stCondLst>
                                    <p:cond delay="0"/>
                                  </p:stCondLst>
                                  <p:childTnLst>
                                    <p:set>
                                      <p:cBhvr>
                                        <p:cTn id="79" dur="1" fill="hold">
                                          <p:stCondLst>
                                            <p:cond delay="0"/>
                                          </p:stCondLst>
                                        </p:cTn>
                                        <p:tgtEl>
                                          <p:spTgt spid="152"/>
                                        </p:tgtEl>
                                        <p:attrNameLst>
                                          <p:attrName>style.visibility</p:attrName>
                                        </p:attrNameLst>
                                      </p:cBhvr>
                                      <p:to>
                                        <p:strVal val="visible"/>
                                      </p:to>
                                    </p:set>
                                    <p:anim calcmode="lin" valueType="num">
                                      <p:cBhvr additive="base">
                                        <p:cTn id="80" dur="2000" fill="hold"/>
                                        <p:tgtEl>
                                          <p:spTgt spid="152"/>
                                        </p:tgtEl>
                                        <p:attrNameLst>
                                          <p:attrName>ppt_x</p:attrName>
                                        </p:attrNameLst>
                                      </p:cBhvr>
                                      <p:tavLst>
                                        <p:tav tm="0">
                                          <p:val>
                                            <p:strVal val="1+#ppt_w/2"/>
                                          </p:val>
                                        </p:tav>
                                        <p:tav tm="100000">
                                          <p:val>
                                            <p:strVal val="#ppt_x"/>
                                          </p:val>
                                        </p:tav>
                                      </p:tavLst>
                                    </p:anim>
                                    <p:anim calcmode="lin" valueType="num">
                                      <p:cBhvr additive="base">
                                        <p:cTn id="81" dur="2000" fill="hold"/>
                                        <p:tgtEl>
                                          <p:spTgt spid="152"/>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additive="base">
                                        <p:cTn id="84" dur="2000" fill="hold"/>
                                        <p:tgtEl>
                                          <p:spTgt spid="13"/>
                                        </p:tgtEl>
                                        <p:attrNameLst>
                                          <p:attrName>ppt_x</p:attrName>
                                        </p:attrNameLst>
                                      </p:cBhvr>
                                      <p:tavLst>
                                        <p:tav tm="0">
                                          <p:val>
                                            <p:strVal val="1+#ppt_w/2"/>
                                          </p:val>
                                        </p:tav>
                                        <p:tav tm="100000">
                                          <p:val>
                                            <p:strVal val="#ppt_x"/>
                                          </p:val>
                                        </p:tav>
                                      </p:tavLst>
                                    </p:anim>
                                    <p:anim calcmode="lin" valueType="num">
                                      <p:cBhvr additive="base">
                                        <p:cTn id="85" dur="2000" fill="hold"/>
                                        <p:tgtEl>
                                          <p:spTgt spid="13"/>
                                        </p:tgtEl>
                                        <p:attrNameLst>
                                          <p:attrName>ppt_y</p:attrName>
                                        </p:attrNameLst>
                                      </p:cBhvr>
                                      <p:tavLst>
                                        <p:tav tm="0">
                                          <p:val>
                                            <p:strVal val="#ppt_y"/>
                                          </p:val>
                                        </p:tav>
                                        <p:tav tm="100000">
                                          <p:val>
                                            <p:strVal val="#ppt_y"/>
                                          </p:val>
                                        </p:tav>
                                      </p:tavLst>
                                    </p:anim>
                                  </p:childTnLst>
                                </p:cTn>
                              </p:par>
                              <p:par>
                                <p:cTn id="86" presetID="2" presetClass="entr" presetSubtype="2"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2000" fill="hold"/>
                                        <p:tgtEl>
                                          <p:spTgt spid="21"/>
                                        </p:tgtEl>
                                        <p:attrNameLst>
                                          <p:attrName>ppt_x</p:attrName>
                                        </p:attrNameLst>
                                      </p:cBhvr>
                                      <p:tavLst>
                                        <p:tav tm="0">
                                          <p:val>
                                            <p:strVal val="1+#ppt_w/2"/>
                                          </p:val>
                                        </p:tav>
                                        <p:tav tm="100000">
                                          <p:val>
                                            <p:strVal val="#ppt_x"/>
                                          </p:val>
                                        </p:tav>
                                      </p:tavLst>
                                    </p:anim>
                                    <p:anim calcmode="lin" valueType="num">
                                      <p:cBhvr additive="base">
                                        <p:cTn id="89" dur="2000" fill="hold"/>
                                        <p:tgtEl>
                                          <p:spTgt spid="21"/>
                                        </p:tgtEl>
                                        <p:attrNameLst>
                                          <p:attrName>ppt_y</p:attrName>
                                        </p:attrNameLst>
                                      </p:cBhvr>
                                      <p:tavLst>
                                        <p:tav tm="0">
                                          <p:val>
                                            <p:strVal val="#ppt_y"/>
                                          </p:val>
                                        </p:tav>
                                        <p:tav tm="100000">
                                          <p:val>
                                            <p:strVal val="#ppt_y"/>
                                          </p:val>
                                        </p:tav>
                                      </p:tavLst>
                                    </p:anim>
                                  </p:childTnLst>
                                </p:cTn>
                              </p:par>
                              <p:par>
                                <p:cTn id="90" presetID="2" presetClass="entr" presetSubtype="2" fill="hold" nodeType="withEffect">
                                  <p:stCondLst>
                                    <p:cond delay="0"/>
                                  </p:stCondLst>
                                  <p:childTnLst>
                                    <p:set>
                                      <p:cBhvr>
                                        <p:cTn id="91" dur="1" fill="hold">
                                          <p:stCondLst>
                                            <p:cond delay="0"/>
                                          </p:stCondLst>
                                        </p:cTn>
                                        <p:tgtEl>
                                          <p:spTgt spid="156"/>
                                        </p:tgtEl>
                                        <p:attrNameLst>
                                          <p:attrName>style.visibility</p:attrName>
                                        </p:attrNameLst>
                                      </p:cBhvr>
                                      <p:to>
                                        <p:strVal val="visible"/>
                                      </p:to>
                                    </p:set>
                                    <p:anim calcmode="lin" valueType="num">
                                      <p:cBhvr additive="base">
                                        <p:cTn id="92" dur="2000" fill="hold"/>
                                        <p:tgtEl>
                                          <p:spTgt spid="156"/>
                                        </p:tgtEl>
                                        <p:attrNameLst>
                                          <p:attrName>ppt_x</p:attrName>
                                        </p:attrNameLst>
                                      </p:cBhvr>
                                      <p:tavLst>
                                        <p:tav tm="0">
                                          <p:val>
                                            <p:strVal val="1+#ppt_w/2"/>
                                          </p:val>
                                        </p:tav>
                                        <p:tav tm="100000">
                                          <p:val>
                                            <p:strVal val="#ppt_x"/>
                                          </p:val>
                                        </p:tav>
                                      </p:tavLst>
                                    </p:anim>
                                    <p:anim calcmode="lin" valueType="num">
                                      <p:cBhvr additive="base">
                                        <p:cTn id="93" dur="2000" fill="hold"/>
                                        <p:tgtEl>
                                          <p:spTgt spid="156"/>
                                        </p:tgtEl>
                                        <p:attrNameLst>
                                          <p:attrName>ppt_y</p:attrName>
                                        </p:attrNameLst>
                                      </p:cBhvr>
                                      <p:tavLst>
                                        <p:tav tm="0">
                                          <p:val>
                                            <p:strVal val="#ppt_y"/>
                                          </p:val>
                                        </p:tav>
                                        <p:tav tm="100000">
                                          <p:val>
                                            <p:strVal val="#ppt_y"/>
                                          </p:val>
                                        </p:tav>
                                      </p:tavLst>
                                    </p:anim>
                                  </p:childTnLst>
                                </p:cTn>
                              </p:par>
                              <p:par>
                                <p:cTn id="94" presetID="2" presetClass="entr" presetSubtype="2" fill="hold" nodeType="withEffect">
                                  <p:stCondLst>
                                    <p:cond delay="0"/>
                                  </p:stCondLst>
                                  <p:childTnLst>
                                    <p:set>
                                      <p:cBhvr>
                                        <p:cTn id="95" dur="1" fill="hold">
                                          <p:stCondLst>
                                            <p:cond delay="0"/>
                                          </p:stCondLst>
                                        </p:cTn>
                                        <p:tgtEl>
                                          <p:spTgt spid="159"/>
                                        </p:tgtEl>
                                        <p:attrNameLst>
                                          <p:attrName>style.visibility</p:attrName>
                                        </p:attrNameLst>
                                      </p:cBhvr>
                                      <p:to>
                                        <p:strVal val="visible"/>
                                      </p:to>
                                    </p:set>
                                    <p:anim calcmode="lin" valueType="num">
                                      <p:cBhvr additive="base">
                                        <p:cTn id="96" dur="2000" fill="hold"/>
                                        <p:tgtEl>
                                          <p:spTgt spid="159"/>
                                        </p:tgtEl>
                                        <p:attrNameLst>
                                          <p:attrName>ppt_x</p:attrName>
                                        </p:attrNameLst>
                                      </p:cBhvr>
                                      <p:tavLst>
                                        <p:tav tm="0">
                                          <p:val>
                                            <p:strVal val="1+#ppt_w/2"/>
                                          </p:val>
                                        </p:tav>
                                        <p:tav tm="100000">
                                          <p:val>
                                            <p:strVal val="#ppt_x"/>
                                          </p:val>
                                        </p:tav>
                                      </p:tavLst>
                                    </p:anim>
                                    <p:anim calcmode="lin" valueType="num">
                                      <p:cBhvr additive="base">
                                        <p:cTn id="97" dur="2000" fill="hold"/>
                                        <p:tgtEl>
                                          <p:spTgt spid="159"/>
                                        </p:tgtEl>
                                        <p:attrNameLst>
                                          <p:attrName>ppt_y</p:attrName>
                                        </p:attrNameLst>
                                      </p:cBhvr>
                                      <p:tavLst>
                                        <p:tav tm="0">
                                          <p:val>
                                            <p:strVal val="#ppt_y"/>
                                          </p:val>
                                        </p:tav>
                                        <p:tav tm="100000">
                                          <p:val>
                                            <p:strVal val="#ppt_y"/>
                                          </p:val>
                                        </p:tav>
                                      </p:tavLst>
                                    </p:anim>
                                  </p:childTnLst>
                                </p:cTn>
                              </p:par>
                              <p:par>
                                <p:cTn id="98" presetID="2" presetClass="entr" presetSubtype="2" fill="hold" nodeType="withEffect">
                                  <p:stCondLst>
                                    <p:cond delay="0"/>
                                  </p:stCondLst>
                                  <p:childTnLst>
                                    <p:set>
                                      <p:cBhvr>
                                        <p:cTn id="99" dur="1" fill="hold">
                                          <p:stCondLst>
                                            <p:cond delay="0"/>
                                          </p:stCondLst>
                                        </p:cTn>
                                        <p:tgtEl>
                                          <p:spTgt spid="153"/>
                                        </p:tgtEl>
                                        <p:attrNameLst>
                                          <p:attrName>style.visibility</p:attrName>
                                        </p:attrNameLst>
                                      </p:cBhvr>
                                      <p:to>
                                        <p:strVal val="visible"/>
                                      </p:to>
                                    </p:set>
                                    <p:anim calcmode="lin" valueType="num">
                                      <p:cBhvr additive="base">
                                        <p:cTn id="100" dur="2000" fill="hold"/>
                                        <p:tgtEl>
                                          <p:spTgt spid="153"/>
                                        </p:tgtEl>
                                        <p:attrNameLst>
                                          <p:attrName>ppt_x</p:attrName>
                                        </p:attrNameLst>
                                      </p:cBhvr>
                                      <p:tavLst>
                                        <p:tav tm="0">
                                          <p:val>
                                            <p:strVal val="1+#ppt_w/2"/>
                                          </p:val>
                                        </p:tav>
                                        <p:tav tm="100000">
                                          <p:val>
                                            <p:strVal val="#ppt_x"/>
                                          </p:val>
                                        </p:tav>
                                      </p:tavLst>
                                    </p:anim>
                                    <p:anim calcmode="lin" valueType="num">
                                      <p:cBhvr additive="base">
                                        <p:cTn id="101" dur="2000" fill="hold"/>
                                        <p:tgtEl>
                                          <p:spTgt spid="153"/>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158"/>
                                        </p:tgtEl>
                                        <p:attrNameLst>
                                          <p:attrName>style.visibility</p:attrName>
                                        </p:attrNameLst>
                                      </p:cBhvr>
                                      <p:to>
                                        <p:strVal val="visible"/>
                                      </p:to>
                                    </p:set>
                                    <p:anim calcmode="lin" valueType="num">
                                      <p:cBhvr additive="base">
                                        <p:cTn id="104" dur="2000" fill="hold"/>
                                        <p:tgtEl>
                                          <p:spTgt spid="158"/>
                                        </p:tgtEl>
                                        <p:attrNameLst>
                                          <p:attrName>ppt_x</p:attrName>
                                        </p:attrNameLst>
                                      </p:cBhvr>
                                      <p:tavLst>
                                        <p:tav tm="0">
                                          <p:val>
                                            <p:strVal val="1+#ppt_w/2"/>
                                          </p:val>
                                        </p:tav>
                                        <p:tav tm="100000">
                                          <p:val>
                                            <p:strVal val="#ppt_x"/>
                                          </p:val>
                                        </p:tav>
                                      </p:tavLst>
                                    </p:anim>
                                    <p:anim calcmode="lin" valueType="num">
                                      <p:cBhvr additive="base">
                                        <p:cTn id="105" dur="2000" fill="hold"/>
                                        <p:tgtEl>
                                          <p:spTgt spid="158"/>
                                        </p:tgtEl>
                                        <p:attrNameLst>
                                          <p:attrName>ppt_y</p:attrName>
                                        </p:attrNameLst>
                                      </p:cBhvr>
                                      <p:tavLst>
                                        <p:tav tm="0">
                                          <p:val>
                                            <p:strVal val="#ppt_y"/>
                                          </p:val>
                                        </p:tav>
                                        <p:tav tm="100000">
                                          <p:val>
                                            <p:strVal val="#ppt_y"/>
                                          </p:val>
                                        </p:tav>
                                      </p:tavLst>
                                    </p:anim>
                                  </p:childTnLst>
                                </p:cTn>
                              </p:par>
                              <p:par>
                                <p:cTn id="106" presetID="2" presetClass="entr" presetSubtype="2" fill="hold" nodeType="withEffect">
                                  <p:stCondLst>
                                    <p:cond delay="0"/>
                                  </p:stCondLst>
                                  <p:childTnLst>
                                    <p:set>
                                      <p:cBhvr>
                                        <p:cTn id="107" dur="1" fill="hold">
                                          <p:stCondLst>
                                            <p:cond delay="0"/>
                                          </p:stCondLst>
                                        </p:cTn>
                                        <p:tgtEl>
                                          <p:spTgt spid="2050"/>
                                        </p:tgtEl>
                                        <p:attrNameLst>
                                          <p:attrName>style.visibility</p:attrName>
                                        </p:attrNameLst>
                                      </p:cBhvr>
                                      <p:to>
                                        <p:strVal val="visible"/>
                                      </p:to>
                                    </p:set>
                                    <p:anim calcmode="lin" valueType="num">
                                      <p:cBhvr additive="base">
                                        <p:cTn id="108" dur="2000" fill="hold"/>
                                        <p:tgtEl>
                                          <p:spTgt spid="2050"/>
                                        </p:tgtEl>
                                        <p:attrNameLst>
                                          <p:attrName>ppt_x</p:attrName>
                                        </p:attrNameLst>
                                      </p:cBhvr>
                                      <p:tavLst>
                                        <p:tav tm="0">
                                          <p:val>
                                            <p:strVal val="1+#ppt_w/2"/>
                                          </p:val>
                                        </p:tav>
                                        <p:tav tm="100000">
                                          <p:val>
                                            <p:strVal val="#ppt_x"/>
                                          </p:val>
                                        </p:tav>
                                      </p:tavLst>
                                    </p:anim>
                                    <p:anim calcmode="lin" valueType="num">
                                      <p:cBhvr additive="base">
                                        <p:cTn id="109" dur="2000" fill="hold"/>
                                        <p:tgtEl>
                                          <p:spTgt spid="2050"/>
                                        </p:tgtEl>
                                        <p:attrNameLst>
                                          <p:attrName>ppt_y</p:attrName>
                                        </p:attrNameLst>
                                      </p:cBhvr>
                                      <p:tavLst>
                                        <p:tav tm="0">
                                          <p:val>
                                            <p:strVal val="#ppt_y"/>
                                          </p:val>
                                        </p:tav>
                                        <p:tav tm="100000">
                                          <p:val>
                                            <p:strVal val="#ppt_y"/>
                                          </p:val>
                                        </p:tav>
                                      </p:tavLst>
                                    </p:anim>
                                  </p:childTnLst>
                                </p:cTn>
                              </p:par>
                              <p:par>
                                <p:cTn id="110" presetID="2" presetClass="entr" presetSubtype="2" fill="hold" nodeType="with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additive="base">
                                        <p:cTn id="112" dur="2000" fill="hold"/>
                                        <p:tgtEl>
                                          <p:spTgt spid="11"/>
                                        </p:tgtEl>
                                        <p:attrNameLst>
                                          <p:attrName>ppt_x</p:attrName>
                                        </p:attrNameLst>
                                      </p:cBhvr>
                                      <p:tavLst>
                                        <p:tav tm="0">
                                          <p:val>
                                            <p:strVal val="1+#ppt_w/2"/>
                                          </p:val>
                                        </p:tav>
                                        <p:tav tm="100000">
                                          <p:val>
                                            <p:strVal val="#ppt_x"/>
                                          </p:val>
                                        </p:tav>
                                      </p:tavLst>
                                    </p:anim>
                                    <p:anim calcmode="lin" valueType="num">
                                      <p:cBhvr additive="base">
                                        <p:cTn id="113" dur="2000" fill="hold"/>
                                        <p:tgtEl>
                                          <p:spTgt spid="11"/>
                                        </p:tgtEl>
                                        <p:attrNameLst>
                                          <p:attrName>ppt_y</p:attrName>
                                        </p:attrNameLst>
                                      </p:cBhvr>
                                      <p:tavLst>
                                        <p:tav tm="0">
                                          <p:val>
                                            <p:strVal val="#ppt_y"/>
                                          </p:val>
                                        </p:tav>
                                        <p:tav tm="100000">
                                          <p:val>
                                            <p:strVal val="#ppt_y"/>
                                          </p:val>
                                        </p:tav>
                                      </p:tavLst>
                                    </p:anim>
                                  </p:childTnLst>
                                </p:cTn>
                              </p:par>
                              <p:par>
                                <p:cTn id="114" presetID="2" presetClass="entr" presetSubtype="2" fill="hold" nodeType="withEffect">
                                  <p:stCondLst>
                                    <p:cond delay="0"/>
                                  </p:stCondLst>
                                  <p:childTnLst>
                                    <p:set>
                                      <p:cBhvr>
                                        <p:cTn id="115" dur="1" fill="hold">
                                          <p:stCondLst>
                                            <p:cond delay="0"/>
                                          </p:stCondLst>
                                        </p:cTn>
                                        <p:tgtEl>
                                          <p:spTgt spid="12"/>
                                        </p:tgtEl>
                                        <p:attrNameLst>
                                          <p:attrName>style.visibility</p:attrName>
                                        </p:attrNameLst>
                                      </p:cBhvr>
                                      <p:to>
                                        <p:strVal val="visible"/>
                                      </p:to>
                                    </p:set>
                                    <p:anim calcmode="lin" valueType="num">
                                      <p:cBhvr additive="base">
                                        <p:cTn id="116" dur="2000" fill="hold"/>
                                        <p:tgtEl>
                                          <p:spTgt spid="12"/>
                                        </p:tgtEl>
                                        <p:attrNameLst>
                                          <p:attrName>ppt_x</p:attrName>
                                        </p:attrNameLst>
                                      </p:cBhvr>
                                      <p:tavLst>
                                        <p:tav tm="0">
                                          <p:val>
                                            <p:strVal val="1+#ppt_w/2"/>
                                          </p:val>
                                        </p:tav>
                                        <p:tav tm="100000">
                                          <p:val>
                                            <p:strVal val="#ppt_x"/>
                                          </p:val>
                                        </p:tav>
                                      </p:tavLst>
                                    </p:anim>
                                    <p:anim calcmode="lin" valueType="num">
                                      <p:cBhvr additive="base">
                                        <p:cTn id="117" dur="2000" fill="hold"/>
                                        <p:tgtEl>
                                          <p:spTgt spid="12"/>
                                        </p:tgtEl>
                                        <p:attrNameLst>
                                          <p:attrName>ppt_y</p:attrName>
                                        </p:attrNameLst>
                                      </p:cBhvr>
                                      <p:tavLst>
                                        <p:tav tm="0">
                                          <p:val>
                                            <p:strVal val="#ppt_y"/>
                                          </p:val>
                                        </p:tav>
                                        <p:tav tm="100000">
                                          <p:val>
                                            <p:strVal val="#ppt_y"/>
                                          </p:val>
                                        </p:tav>
                                      </p:tavLst>
                                    </p:anim>
                                  </p:childTnLst>
                                </p:cTn>
                              </p:par>
                              <p:par>
                                <p:cTn id="118" presetID="2" presetClass="entr" presetSubtype="2" fill="hold" nodeType="withEffect">
                                  <p:stCondLst>
                                    <p:cond delay="0"/>
                                  </p:stCondLst>
                                  <p:childTnLst>
                                    <p:set>
                                      <p:cBhvr>
                                        <p:cTn id="119" dur="1" fill="hold">
                                          <p:stCondLst>
                                            <p:cond delay="0"/>
                                          </p:stCondLst>
                                        </p:cTn>
                                        <p:tgtEl>
                                          <p:spTgt spid="155"/>
                                        </p:tgtEl>
                                        <p:attrNameLst>
                                          <p:attrName>style.visibility</p:attrName>
                                        </p:attrNameLst>
                                      </p:cBhvr>
                                      <p:to>
                                        <p:strVal val="visible"/>
                                      </p:to>
                                    </p:set>
                                    <p:anim calcmode="lin" valueType="num">
                                      <p:cBhvr additive="base">
                                        <p:cTn id="120" dur="2000" fill="hold"/>
                                        <p:tgtEl>
                                          <p:spTgt spid="155"/>
                                        </p:tgtEl>
                                        <p:attrNameLst>
                                          <p:attrName>ppt_x</p:attrName>
                                        </p:attrNameLst>
                                      </p:cBhvr>
                                      <p:tavLst>
                                        <p:tav tm="0">
                                          <p:val>
                                            <p:strVal val="1+#ppt_w/2"/>
                                          </p:val>
                                        </p:tav>
                                        <p:tav tm="100000">
                                          <p:val>
                                            <p:strVal val="#ppt_x"/>
                                          </p:val>
                                        </p:tav>
                                      </p:tavLst>
                                    </p:anim>
                                    <p:anim calcmode="lin" valueType="num">
                                      <p:cBhvr additive="base">
                                        <p:cTn id="121" dur="2000" fill="hold"/>
                                        <p:tgtEl>
                                          <p:spTgt spid="155"/>
                                        </p:tgtEl>
                                        <p:attrNameLst>
                                          <p:attrName>ppt_y</p:attrName>
                                        </p:attrNameLst>
                                      </p:cBhvr>
                                      <p:tavLst>
                                        <p:tav tm="0">
                                          <p:val>
                                            <p:strVal val="#ppt_y"/>
                                          </p:val>
                                        </p:tav>
                                        <p:tav tm="100000">
                                          <p:val>
                                            <p:strVal val="#ppt_y"/>
                                          </p:val>
                                        </p:tav>
                                      </p:tavLst>
                                    </p:anim>
                                  </p:childTnLst>
                                </p:cTn>
                              </p:par>
                              <p:par>
                                <p:cTn id="122" presetID="2" presetClass="entr" presetSubtype="2" fill="hold" nodeType="withEffect">
                                  <p:stCondLst>
                                    <p:cond delay="0"/>
                                  </p:stCondLst>
                                  <p:childTnLst>
                                    <p:set>
                                      <p:cBhvr>
                                        <p:cTn id="123" dur="1" fill="hold">
                                          <p:stCondLst>
                                            <p:cond delay="0"/>
                                          </p:stCondLst>
                                        </p:cTn>
                                        <p:tgtEl>
                                          <p:spTgt spid="1028"/>
                                        </p:tgtEl>
                                        <p:attrNameLst>
                                          <p:attrName>style.visibility</p:attrName>
                                        </p:attrNameLst>
                                      </p:cBhvr>
                                      <p:to>
                                        <p:strVal val="visible"/>
                                      </p:to>
                                    </p:set>
                                    <p:anim calcmode="lin" valueType="num">
                                      <p:cBhvr additive="base">
                                        <p:cTn id="124" dur="2000" fill="hold"/>
                                        <p:tgtEl>
                                          <p:spTgt spid="1028"/>
                                        </p:tgtEl>
                                        <p:attrNameLst>
                                          <p:attrName>ppt_x</p:attrName>
                                        </p:attrNameLst>
                                      </p:cBhvr>
                                      <p:tavLst>
                                        <p:tav tm="0">
                                          <p:val>
                                            <p:strVal val="1+#ppt_w/2"/>
                                          </p:val>
                                        </p:tav>
                                        <p:tav tm="100000">
                                          <p:val>
                                            <p:strVal val="#ppt_x"/>
                                          </p:val>
                                        </p:tav>
                                      </p:tavLst>
                                    </p:anim>
                                    <p:anim calcmode="lin" valueType="num">
                                      <p:cBhvr additive="base">
                                        <p:cTn id="125" dur="2000" fill="hold"/>
                                        <p:tgtEl>
                                          <p:spTgt spid="1028"/>
                                        </p:tgtEl>
                                        <p:attrNameLst>
                                          <p:attrName>ppt_y</p:attrName>
                                        </p:attrNameLst>
                                      </p:cBhvr>
                                      <p:tavLst>
                                        <p:tav tm="0">
                                          <p:val>
                                            <p:strVal val="#ppt_y"/>
                                          </p:val>
                                        </p:tav>
                                        <p:tav tm="100000">
                                          <p:val>
                                            <p:strVal val="#ppt_y"/>
                                          </p:val>
                                        </p:tav>
                                      </p:tavLst>
                                    </p:anim>
                                  </p:childTnLst>
                                </p:cTn>
                              </p:par>
                              <p:par>
                                <p:cTn id="126" presetID="2" presetClass="entr" presetSubtype="2" fill="hold" nodeType="withEffect">
                                  <p:stCondLst>
                                    <p:cond delay="0"/>
                                  </p:stCondLst>
                                  <p:childTnLst>
                                    <p:set>
                                      <p:cBhvr>
                                        <p:cTn id="127" dur="1" fill="hold">
                                          <p:stCondLst>
                                            <p:cond delay="0"/>
                                          </p:stCondLst>
                                        </p:cTn>
                                        <p:tgtEl>
                                          <p:spTgt spid="19"/>
                                        </p:tgtEl>
                                        <p:attrNameLst>
                                          <p:attrName>style.visibility</p:attrName>
                                        </p:attrNameLst>
                                      </p:cBhvr>
                                      <p:to>
                                        <p:strVal val="visible"/>
                                      </p:to>
                                    </p:set>
                                    <p:anim calcmode="lin" valueType="num">
                                      <p:cBhvr additive="base">
                                        <p:cTn id="128" dur="2000" fill="hold"/>
                                        <p:tgtEl>
                                          <p:spTgt spid="19"/>
                                        </p:tgtEl>
                                        <p:attrNameLst>
                                          <p:attrName>ppt_x</p:attrName>
                                        </p:attrNameLst>
                                      </p:cBhvr>
                                      <p:tavLst>
                                        <p:tav tm="0">
                                          <p:val>
                                            <p:strVal val="1+#ppt_w/2"/>
                                          </p:val>
                                        </p:tav>
                                        <p:tav tm="100000">
                                          <p:val>
                                            <p:strVal val="#ppt_x"/>
                                          </p:val>
                                        </p:tav>
                                      </p:tavLst>
                                    </p:anim>
                                    <p:anim calcmode="lin" valueType="num">
                                      <p:cBhvr additive="base">
                                        <p:cTn id="129" dur="2000" fill="hold"/>
                                        <p:tgtEl>
                                          <p:spTgt spid="19"/>
                                        </p:tgtEl>
                                        <p:attrNameLst>
                                          <p:attrName>ppt_y</p:attrName>
                                        </p:attrNameLst>
                                      </p:cBhvr>
                                      <p:tavLst>
                                        <p:tav tm="0">
                                          <p:val>
                                            <p:strVal val="#ppt_y"/>
                                          </p:val>
                                        </p:tav>
                                        <p:tav tm="100000">
                                          <p:val>
                                            <p:strVal val="#ppt_y"/>
                                          </p:val>
                                        </p:tav>
                                      </p:tavLst>
                                    </p:anim>
                                  </p:childTnLst>
                                </p:cTn>
                              </p:par>
                              <p:par>
                                <p:cTn id="130" presetID="2" presetClass="entr" presetSubtype="2" fill="hold" nodeType="withEffect">
                                  <p:stCondLst>
                                    <p:cond delay="0"/>
                                  </p:stCondLst>
                                  <p:childTnLst>
                                    <p:set>
                                      <p:cBhvr>
                                        <p:cTn id="131" dur="1" fill="hold">
                                          <p:stCondLst>
                                            <p:cond delay="0"/>
                                          </p:stCondLst>
                                        </p:cTn>
                                        <p:tgtEl>
                                          <p:spTgt spid="8"/>
                                        </p:tgtEl>
                                        <p:attrNameLst>
                                          <p:attrName>style.visibility</p:attrName>
                                        </p:attrNameLst>
                                      </p:cBhvr>
                                      <p:to>
                                        <p:strVal val="visible"/>
                                      </p:to>
                                    </p:set>
                                    <p:anim calcmode="lin" valueType="num">
                                      <p:cBhvr additive="base">
                                        <p:cTn id="132" dur="2000" fill="hold"/>
                                        <p:tgtEl>
                                          <p:spTgt spid="8"/>
                                        </p:tgtEl>
                                        <p:attrNameLst>
                                          <p:attrName>ppt_x</p:attrName>
                                        </p:attrNameLst>
                                      </p:cBhvr>
                                      <p:tavLst>
                                        <p:tav tm="0">
                                          <p:val>
                                            <p:strVal val="1+#ppt_w/2"/>
                                          </p:val>
                                        </p:tav>
                                        <p:tav tm="100000">
                                          <p:val>
                                            <p:strVal val="#ppt_x"/>
                                          </p:val>
                                        </p:tav>
                                      </p:tavLst>
                                    </p:anim>
                                    <p:anim calcmode="lin" valueType="num">
                                      <p:cBhvr additive="base">
                                        <p:cTn id="133" dur="2000" fill="hold"/>
                                        <p:tgtEl>
                                          <p:spTgt spid="8"/>
                                        </p:tgtEl>
                                        <p:attrNameLst>
                                          <p:attrName>ppt_y</p:attrName>
                                        </p:attrNameLst>
                                      </p:cBhvr>
                                      <p:tavLst>
                                        <p:tav tm="0">
                                          <p:val>
                                            <p:strVal val="#ppt_y"/>
                                          </p:val>
                                        </p:tav>
                                        <p:tav tm="100000">
                                          <p:val>
                                            <p:strVal val="#ppt_y"/>
                                          </p:val>
                                        </p:tav>
                                      </p:tavLst>
                                    </p:anim>
                                  </p:childTnLst>
                                </p:cTn>
                              </p:par>
                              <p:par>
                                <p:cTn id="134" presetID="2" presetClass="entr" presetSubtype="2" fill="hold" nodeType="withEffect">
                                  <p:stCondLst>
                                    <p:cond delay="0"/>
                                  </p:stCondLst>
                                  <p:childTnLst>
                                    <p:set>
                                      <p:cBhvr>
                                        <p:cTn id="135" dur="1" fill="hold">
                                          <p:stCondLst>
                                            <p:cond delay="0"/>
                                          </p:stCondLst>
                                        </p:cTn>
                                        <p:tgtEl>
                                          <p:spTgt spid="157"/>
                                        </p:tgtEl>
                                        <p:attrNameLst>
                                          <p:attrName>style.visibility</p:attrName>
                                        </p:attrNameLst>
                                      </p:cBhvr>
                                      <p:to>
                                        <p:strVal val="visible"/>
                                      </p:to>
                                    </p:set>
                                    <p:anim calcmode="lin" valueType="num">
                                      <p:cBhvr additive="base">
                                        <p:cTn id="136" dur="2000" fill="hold"/>
                                        <p:tgtEl>
                                          <p:spTgt spid="157"/>
                                        </p:tgtEl>
                                        <p:attrNameLst>
                                          <p:attrName>ppt_x</p:attrName>
                                        </p:attrNameLst>
                                      </p:cBhvr>
                                      <p:tavLst>
                                        <p:tav tm="0">
                                          <p:val>
                                            <p:strVal val="1+#ppt_w/2"/>
                                          </p:val>
                                        </p:tav>
                                        <p:tav tm="100000">
                                          <p:val>
                                            <p:strVal val="#ppt_x"/>
                                          </p:val>
                                        </p:tav>
                                      </p:tavLst>
                                    </p:anim>
                                    <p:anim calcmode="lin" valueType="num">
                                      <p:cBhvr additive="base">
                                        <p:cTn id="137" dur="2000" fill="hold"/>
                                        <p:tgtEl>
                                          <p:spTgt spid="157"/>
                                        </p:tgtEl>
                                        <p:attrNameLst>
                                          <p:attrName>ppt_y</p:attrName>
                                        </p:attrNameLst>
                                      </p:cBhvr>
                                      <p:tavLst>
                                        <p:tav tm="0">
                                          <p:val>
                                            <p:strVal val="#ppt_y"/>
                                          </p:val>
                                        </p:tav>
                                        <p:tav tm="100000">
                                          <p:val>
                                            <p:strVal val="#ppt_y"/>
                                          </p:val>
                                        </p:tav>
                                      </p:tavLst>
                                    </p:anim>
                                  </p:childTnLst>
                                </p:cTn>
                              </p:par>
                              <p:par>
                                <p:cTn id="138" presetID="2" presetClass="entr" presetSubtype="2" fill="hold" nodeType="withEffect">
                                  <p:stCondLst>
                                    <p:cond delay="0"/>
                                  </p:stCondLst>
                                  <p:childTnLst>
                                    <p:set>
                                      <p:cBhvr>
                                        <p:cTn id="139" dur="1" fill="hold">
                                          <p:stCondLst>
                                            <p:cond delay="0"/>
                                          </p:stCondLst>
                                        </p:cTn>
                                        <p:tgtEl>
                                          <p:spTgt spid="1026"/>
                                        </p:tgtEl>
                                        <p:attrNameLst>
                                          <p:attrName>style.visibility</p:attrName>
                                        </p:attrNameLst>
                                      </p:cBhvr>
                                      <p:to>
                                        <p:strVal val="visible"/>
                                      </p:to>
                                    </p:set>
                                    <p:anim calcmode="lin" valueType="num">
                                      <p:cBhvr additive="base">
                                        <p:cTn id="140" dur="2000" fill="hold"/>
                                        <p:tgtEl>
                                          <p:spTgt spid="1026"/>
                                        </p:tgtEl>
                                        <p:attrNameLst>
                                          <p:attrName>ppt_x</p:attrName>
                                        </p:attrNameLst>
                                      </p:cBhvr>
                                      <p:tavLst>
                                        <p:tav tm="0">
                                          <p:val>
                                            <p:strVal val="1+#ppt_w/2"/>
                                          </p:val>
                                        </p:tav>
                                        <p:tav tm="100000">
                                          <p:val>
                                            <p:strVal val="#ppt_x"/>
                                          </p:val>
                                        </p:tav>
                                      </p:tavLst>
                                    </p:anim>
                                    <p:anim calcmode="lin" valueType="num">
                                      <p:cBhvr additive="base">
                                        <p:cTn id="141" dur="2000" fill="hold"/>
                                        <p:tgtEl>
                                          <p:spTgt spid="1026"/>
                                        </p:tgtEl>
                                        <p:attrNameLst>
                                          <p:attrName>ppt_y</p:attrName>
                                        </p:attrNameLst>
                                      </p:cBhvr>
                                      <p:tavLst>
                                        <p:tav tm="0">
                                          <p:val>
                                            <p:strVal val="#ppt_y"/>
                                          </p:val>
                                        </p:tav>
                                        <p:tav tm="100000">
                                          <p:val>
                                            <p:strVal val="#ppt_y"/>
                                          </p:val>
                                        </p:tav>
                                      </p:tavLst>
                                    </p:anim>
                                  </p:childTnLst>
                                </p:cTn>
                              </p:par>
                              <p:par>
                                <p:cTn id="142" presetID="2" presetClass="entr" presetSubtype="2" fill="hold" nodeType="withEffect">
                                  <p:stCondLst>
                                    <p:cond delay="0"/>
                                  </p:stCondLst>
                                  <p:childTnLst>
                                    <p:set>
                                      <p:cBhvr>
                                        <p:cTn id="143" dur="1" fill="hold">
                                          <p:stCondLst>
                                            <p:cond delay="0"/>
                                          </p:stCondLst>
                                        </p:cTn>
                                        <p:tgtEl>
                                          <p:spTgt spid="154"/>
                                        </p:tgtEl>
                                        <p:attrNameLst>
                                          <p:attrName>style.visibility</p:attrName>
                                        </p:attrNameLst>
                                      </p:cBhvr>
                                      <p:to>
                                        <p:strVal val="visible"/>
                                      </p:to>
                                    </p:set>
                                    <p:anim calcmode="lin" valueType="num">
                                      <p:cBhvr additive="base">
                                        <p:cTn id="144" dur="2000" fill="hold"/>
                                        <p:tgtEl>
                                          <p:spTgt spid="154"/>
                                        </p:tgtEl>
                                        <p:attrNameLst>
                                          <p:attrName>ppt_x</p:attrName>
                                        </p:attrNameLst>
                                      </p:cBhvr>
                                      <p:tavLst>
                                        <p:tav tm="0">
                                          <p:val>
                                            <p:strVal val="1+#ppt_w/2"/>
                                          </p:val>
                                        </p:tav>
                                        <p:tav tm="100000">
                                          <p:val>
                                            <p:strVal val="#ppt_x"/>
                                          </p:val>
                                        </p:tav>
                                      </p:tavLst>
                                    </p:anim>
                                    <p:anim calcmode="lin" valueType="num">
                                      <p:cBhvr additive="base">
                                        <p:cTn id="145" dur="2000" fill="hold"/>
                                        <p:tgtEl>
                                          <p:spTgt spid="154"/>
                                        </p:tgtEl>
                                        <p:attrNameLst>
                                          <p:attrName>ppt_y</p:attrName>
                                        </p:attrNameLst>
                                      </p:cBhvr>
                                      <p:tavLst>
                                        <p:tav tm="0">
                                          <p:val>
                                            <p:strVal val="#ppt_y"/>
                                          </p:val>
                                        </p:tav>
                                        <p:tav tm="100000">
                                          <p:val>
                                            <p:strVal val="#ppt_y"/>
                                          </p:val>
                                        </p:tav>
                                      </p:tavLst>
                                    </p:anim>
                                  </p:childTnLst>
                                </p:cTn>
                              </p:par>
                              <p:par>
                                <p:cTn id="146" presetID="2" presetClass="entr" presetSubtype="2" fill="hold" nodeType="withEffect">
                                  <p:stCondLst>
                                    <p:cond delay="0"/>
                                  </p:stCondLst>
                                  <p:childTnLst>
                                    <p:set>
                                      <p:cBhvr>
                                        <p:cTn id="147" dur="1" fill="hold">
                                          <p:stCondLst>
                                            <p:cond delay="0"/>
                                          </p:stCondLst>
                                        </p:cTn>
                                        <p:tgtEl>
                                          <p:spTgt spid="2"/>
                                        </p:tgtEl>
                                        <p:attrNameLst>
                                          <p:attrName>style.visibility</p:attrName>
                                        </p:attrNameLst>
                                      </p:cBhvr>
                                      <p:to>
                                        <p:strVal val="visible"/>
                                      </p:to>
                                    </p:set>
                                    <p:anim calcmode="lin" valueType="num">
                                      <p:cBhvr additive="base">
                                        <p:cTn id="148" dur="2000" fill="hold"/>
                                        <p:tgtEl>
                                          <p:spTgt spid="2"/>
                                        </p:tgtEl>
                                        <p:attrNameLst>
                                          <p:attrName>ppt_x</p:attrName>
                                        </p:attrNameLst>
                                      </p:cBhvr>
                                      <p:tavLst>
                                        <p:tav tm="0">
                                          <p:val>
                                            <p:strVal val="1+#ppt_w/2"/>
                                          </p:val>
                                        </p:tav>
                                        <p:tav tm="100000">
                                          <p:val>
                                            <p:strVal val="#ppt_x"/>
                                          </p:val>
                                        </p:tav>
                                      </p:tavLst>
                                    </p:anim>
                                    <p:anim calcmode="lin" valueType="num">
                                      <p:cBhvr additive="base">
                                        <p:cTn id="149" dur="2000" fill="hold"/>
                                        <p:tgtEl>
                                          <p:spTgt spid="2"/>
                                        </p:tgtEl>
                                        <p:attrNameLst>
                                          <p:attrName>ppt_y</p:attrName>
                                        </p:attrNameLst>
                                      </p:cBhvr>
                                      <p:tavLst>
                                        <p:tav tm="0">
                                          <p:val>
                                            <p:strVal val="#ppt_y"/>
                                          </p:val>
                                        </p:tav>
                                        <p:tav tm="100000">
                                          <p:val>
                                            <p:strVal val="#ppt_y"/>
                                          </p:val>
                                        </p:tav>
                                      </p:tavLst>
                                    </p:anim>
                                  </p:childTnLst>
                                </p:cTn>
                              </p:par>
                              <p:par>
                                <p:cTn id="150" presetID="2" presetClass="entr" presetSubtype="2" fill="hold" nodeType="withEffect">
                                  <p:stCondLst>
                                    <p:cond delay="0"/>
                                  </p:stCondLst>
                                  <p:childTnLst>
                                    <p:set>
                                      <p:cBhvr>
                                        <p:cTn id="151" dur="1" fill="hold">
                                          <p:stCondLst>
                                            <p:cond delay="0"/>
                                          </p:stCondLst>
                                        </p:cTn>
                                        <p:tgtEl>
                                          <p:spTgt spid="1029"/>
                                        </p:tgtEl>
                                        <p:attrNameLst>
                                          <p:attrName>style.visibility</p:attrName>
                                        </p:attrNameLst>
                                      </p:cBhvr>
                                      <p:to>
                                        <p:strVal val="visible"/>
                                      </p:to>
                                    </p:set>
                                    <p:anim calcmode="lin" valueType="num">
                                      <p:cBhvr additive="base">
                                        <p:cTn id="152" dur="2000" fill="hold"/>
                                        <p:tgtEl>
                                          <p:spTgt spid="1029"/>
                                        </p:tgtEl>
                                        <p:attrNameLst>
                                          <p:attrName>ppt_x</p:attrName>
                                        </p:attrNameLst>
                                      </p:cBhvr>
                                      <p:tavLst>
                                        <p:tav tm="0">
                                          <p:val>
                                            <p:strVal val="1+#ppt_w/2"/>
                                          </p:val>
                                        </p:tav>
                                        <p:tav tm="100000">
                                          <p:val>
                                            <p:strVal val="#ppt_x"/>
                                          </p:val>
                                        </p:tav>
                                      </p:tavLst>
                                    </p:anim>
                                    <p:anim calcmode="lin" valueType="num">
                                      <p:cBhvr additive="base">
                                        <p:cTn id="153" dur="2000" fill="hold"/>
                                        <p:tgtEl>
                                          <p:spTgt spid="1029"/>
                                        </p:tgtEl>
                                        <p:attrNameLst>
                                          <p:attrName>ppt_y</p:attrName>
                                        </p:attrNameLst>
                                      </p:cBhvr>
                                      <p:tavLst>
                                        <p:tav tm="0">
                                          <p:val>
                                            <p:strVal val="#ppt_y"/>
                                          </p:val>
                                        </p:tav>
                                        <p:tav tm="100000">
                                          <p:val>
                                            <p:strVal val="#ppt_y"/>
                                          </p:val>
                                        </p:tav>
                                      </p:tavLst>
                                    </p:anim>
                                  </p:childTnLst>
                                </p:cTn>
                              </p:par>
                            </p:childTnLst>
                          </p:cTn>
                        </p:par>
                        <p:par>
                          <p:cTn id="154" fill="hold">
                            <p:stCondLst>
                              <p:cond delay="4000"/>
                            </p:stCondLst>
                            <p:childTnLst>
                              <p:par>
                                <p:cTn id="155" presetID="2" presetClass="entr" presetSubtype="4" fill="hold" nodeType="afterEffect">
                                  <p:stCondLst>
                                    <p:cond delay="0"/>
                                  </p:stCondLst>
                                  <p:childTnLst>
                                    <p:set>
                                      <p:cBhvr>
                                        <p:cTn id="156" dur="1" fill="hold">
                                          <p:stCondLst>
                                            <p:cond delay="0"/>
                                          </p:stCondLst>
                                        </p:cTn>
                                        <p:tgtEl>
                                          <p:spTgt spid="109"/>
                                        </p:tgtEl>
                                        <p:attrNameLst>
                                          <p:attrName>style.visibility</p:attrName>
                                        </p:attrNameLst>
                                      </p:cBhvr>
                                      <p:to>
                                        <p:strVal val="visible"/>
                                      </p:to>
                                    </p:set>
                                    <p:anim calcmode="lin" valueType="num">
                                      <p:cBhvr additive="base">
                                        <p:cTn id="157" dur="2000" fill="hold"/>
                                        <p:tgtEl>
                                          <p:spTgt spid="109"/>
                                        </p:tgtEl>
                                        <p:attrNameLst>
                                          <p:attrName>ppt_x</p:attrName>
                                        </p:attrNameLst>
                                      </p:cBhvr>
                                      <p:tavLst>
                                        <p:tav tm="0">
                                          <p:val>
                                            <p:strVal val="#ppt_x"/>
                                          </p:val>
                                        </p:tav>
                                        <p:tav tm="100000">
                                          <p:val>
                                            <p:strVal val="#ppt_x"/>
                                          </p:val>
                                        </p:tav>
                                      </p:tavLst>
                                    </p:anim>
                                    <p:anim calcmode="lin" valueType="num">
                                      <p:cBhvr additive="base">
                                        <p:cTn id="158" dur="2000" fill="hold"/>
                                        <p:tgtEl>
                                          <p:spTgt spid="109"/>
                                        </p:tgtEl>
                                        <p:attrNameLst>
                                          <p:attrName>ppt_y</p:attrName>
                                        </p:attrNameLst>
                                      </p:cBhvr>
                                      <p:tavLst>
                                        <p:tav tm="0">
                                          <p:val>
                                            <p:strVal val="1+#ppt_h/2"/>
                                          </p:val>
                                        </p:tav>
                                        <p:tav tm="100000">
                                          <p:val>
                                            <p:strVal val="#ppt_y"/>
                                          </p:val>
                                        </p:tav>
                                      </p:tavLst>
                                    </p:anim>
                                  </p:childTnLst>
                                </p:cTn>
                              </p:par>
                              <p:par>
                                <p:cTn id="159" presetID="2" presetClass="entr" presetSubtype="4" fill="hold" nodeType="withEffect">
                                  <p:stCondLst>
                                    <p:cond delay="0"/>
                                  </p:stCondLst>
                                  <p:childTnLst>
                                    <p:set>
                                      <p:cBhvr>
                                        <p:cTn id="160" dur="1" fill="hold">
                                          <p:stCondLst>
                                            <p:cond delay="0"/>
                                          </p:stCondLst>
                                        </p:cTn>
                                        <p:tgtEl>
                                          <p:spTgt spid="149"/>
                                        </p:tgtEl>
                                        <p:attrNameLst>
                                          <p:attrName>style.visibility</p:attrName>
                                        </p:attrNameLst>
                                      </p:cBhvr>
                                      <p:to>
                                        <p:strVal val="visible"/>
                                      </p:to>
                                    </p:set>
                                    <p:anim calcmode="lin" valueType="num">
                                      <p:cBhvr additive="base">
                                        <p:cTn id="161" dur="2000" fill="hold"/>
                                        <p:tgtEl>
                                          <p:spTgt spid="149"/>
                                        </p:tgtEl>
                                        <p:attrNameLst>
                                          <p:attrName>ppt_x</p:attrName>
                                        </p:attrNameLst>
                                      </p:cBhvr>
                                      <p:tavLst>
                                        <p:tav tm="0">
                                          <p:val>
                                            <p:strVal val="#ppt_x"/>
                                          </p:val>
                                        </p:tav>
                                        <p:tav tm="100000">
                                          <p:val>
                                            <p:strVal val="#ppt_x"/>
                                          </p:val>
                                        </p:tav>
                                      </p:tavLst>
                                    </p:anim>
                                    <p:anim calcmode="lin" valueType="num">
                                      <p:cBhvr additive="base">
                                        <p:cTn id="162" dur="2000" fill="hold"/>
                                        <p:tgtEl>
                                          <p:spTgt spid="149"/>
                                        </p:tgtEl>
                                        <p:attrNameLst>
                                          <p:attrName>ppt_y</p:attrName>
                                        </p:attrNameLst>
                                      </p:cBhvr>
                                      <p:tavLst>
                                        <p:tav tm="0">
                                          <p:val>
                                            <p:strVal val="1+#ppt_h/2"/>
                                          </p:val>
                                        </p:tav>
                                        <p:tav tm="100000">
                                          <p:val>
                                            <p:strVal val="#ppt_y"/>
                                          </p:val>
                                        </p:tav>
                                      </p:tavLst>
                                    </p:anim>
                                  </p:childTnLst>
                                </p:cTn>
                              </p:par>
                              <p:par>
                                <p:cTn id="163" presetID="2" presetClass="entr" presetSubtype="4" fill="hold" nodeType="withEffect">
                                  <p:stCondLst>
                                    <p:cond delay="0"/>
                                  </p:stCondLst>
                                  <p:childTnLst>
                                    <p:set>
                                      <p:cBhvr>
                                        <p:cTn id="164" dur="1" fill="hold">
                                          <p:stCondLst>
                                            <p:cond delay="0"/>
                                          </p:stCondLst>
                                        </p:cTn>
                                        <p:tgtEl>
                                          <p:spTgt spid="7"/>
                                        </p:tgtEl>
                                        <p:attrNameLst>
                                          <p:attrName>style.visibility</p:attrName>
                                        </p:attrNameLst>
                                      </p:cBhvr>
                                      <p:to>
                                        <p:strVal val="visible"/>
                                      </p:to>
                                    </p:set>
                                    <p:anim calcmode="lin" valueType="num">
                                      <p:cBhvr additive="base">
                                        <p:cTn id="165" dur="2000" fill="hold"/>
                                        <p:tgtEl>
                                          <p:spTgt spid="7"/>
                                        </p:tgtEl>
                                        <p:attrNameLst>
                                          <p:attrName>ppt_x</p:attrName>
                                        </p:attrNameLst>
                                      </p:cBhvr>
                                      <p:tavLst>
                                        <p:tav tm="0">
                                          <p:val>
                                            <p:strVal val="#ppt_x"/>
                                          </p:val>
                                        </p:tav>
                                        <p:tav tm="100000">
                                          <p:val>
                                            <p:strVal val="#ppt_x"/>
                                          </p:val>
                                        </p:tav>
                                      </p:tavLst>
                                    </p:anim>
                                    <p:anim calcmode="lin" valueType="num">
                                      <p:cBhvr additive="base">
                                        <p:cTn id="166" dur="2000" fill="hold"/>
                                        <p:tgtEl>
                                          <p:spTgt spid="7"/>
                                        </p:tgtEl>
                                        <p:attrNameLst>
                                          <p:attrName>ppt_y</p:attrName>
                                        </p:attrNameLst>
                                      </p:cBhvr>
                                      <p:tavLst>
                                        <p:tav tm="0">
                                          <p:val>
                                            <p:strVal val="1+#ppt_h/2"/>
                                          </p:val>
                                        </p:tav>
                                        <p:tav tm="100000">
                                          <p:val>
                                            <p:strVal val="#ppt_y"/>
                                          </p:val>
                                        </p:tav>
                                      </p:tavLst>
                                    </p:anim>
                                  </p:childTnLst>
                                </p:cTn>
                              </p:par>
                              <p:par>
                                <p:cTn id="167" presetID="2" presetClass="entr" presetSubtype="4" fill="hold" nodeType="withEffect">
                                  <p:stCondLst>
                                    <p:cond delay="0"/>
                                  </p:stCondLst>
                                  <p:childTnLst>
                                    <p:set>
                                      <p:cBhvr>
                                        <p:cTn id="168" dur="1" fill="hold">
                                          <p:stCondLst>
                                            <p:cond delay="0"/>
                                          </p:stCondLst>
                                        </p:cTn>
                                        <p:tgtEl>
                                          <p:spTgt spid="72"/>
                                        </p:tgtEl>
                                        <p:attrNameLst>
                                          <p:attrName>style.visibility</p:attrName>
                                        </p:attrNameLst>
                                      </p:cBhvr>
                                      <p:to>
                                        <p:strVal val="visible"/>
                                      </p:to>
                                    </p:set>
                                    <p:anim calcmode="lin" valueType="num">
                                      <p:cBhvr additive="base">
                                        <p:cTn id="169" dur="2000" fill="hold"/>
                                        <p:tgtEl>
                                          <p:spTgt spid="72"/>
                                        </p:tgtEl>
                                        <p:attrNameLst>
                                          <p:attrName>ppt_x</p:attrName>
                                        </p:attrNameLst>
                                      </p:cBhvr>
                                      <p:tavLst>
                                        <p:tav tm="0">
                                          <p:val>
                                            <p:strVal val="#ppt_x"/>
                                          </p:val>
                                        </p:tav>
                                        <p:tav tm="100000">
                                          <p:val>
                                            <p:strVal val="#ppt_x"/>
                                          </p:val>
                                        </p:tav>
                                      </p:tavLst>
                                    </p:anim>
                                    <p:anim calcmode="lin" valueType="num">
                                      <p:cBhvr additive="base">
                                        <p:cTn id="170" dur="2000" fill="hold"/>
                                        <p:tgtEl>
                                          <p:spTgt spid="72"/>
                                        </p:tgtEl>
                                        <p:attrNameLst>
                                          <p:attrName>ppt_y</p:attrName>
                                        </p:attrNameLst>
                                      </p:cBhvr>
                                      <p:tavLst>
                                        <p:tav tm="0">
                                          <p:val>
                                            <p:strVal val="1+#ppt_h/2"/>
                                          </p:val>
                                        </p:tav>
                                        <p:tav tm="100000">
                                          <p:val>
                                            <p:strVal val="#ppt_y"/>
                                          </p:val>
                                        </p:tav>
                                      </p:tavLst>
                                    </p:anim>
                                  </p:childTnLst>
                                </p:cTn>
                              </p:par>
                              <p:par>
                                <p:cTn id="171" presetID="2" presetClass="entr" presetSubtype="4" fill="hold" nodeType="withEffect">
                                  <p:stCondLst>
                                    <p:cond delay="0"/>
                                  </p:stCondLst>
                                  <p:childTnLst>
                                    <p:set>
                                      <p:cBhvr>
                                        <p:cTn id="172" dur="1" fill="hold">
                                          <p:stCondLst>
                                            <p:cond delay="0"/>
                                          </p:stCondLst>
                                        </p:cTn>
                                        <p:tgtEl>
                                          <p:spTgt spid="99"/>
                                        </p:tgtEl>
                                        <p:attrNameLst>
                                          <p:attrName>style.visibility</p:attrName>
                                        </p:attrNameLst>
                                      </p:cBhvr>
                                      <p:to>
                                        <p:strVal val="visible"/>
                                      </p:to>
                                    </p:set>
                                    <p:anim calcmode="lin" valueType="num">
                                      <p:cBhvr additive="base">
                                        <p:cTn id="173" dur="2000" fill="hold"/>
                                        <p:tgtEl>
                                          <p:spTgt spid="99"/>
                                        </p:tgtEl>
                                        <p:attrNameLst>
                                          <p:attrName>ppt_x</p:attrName>
                                        </p:attrNameLst>
                                      </p:cBhvr>
                                      <p:tavLst>
                                        <p:tav tm="0">
                                          <p:val>
                                            <p:strVal val="#ppt_x"/>
                                          </p:val>
                                        </p:tav>
                                        <p:tav tm="100000">
                                          <p:val>
                                            <p:strVal val="#ppt_x"/>
                                          </p:val>
                                        </p:tav>
                                      </p:tavLst>
                                    </p:anim>
                                    <p:anim calcmode="lin" valueType="num">
                                      <p:cBhvr additive="base">
                                        <p:cTn id="174" dur="2000" fill="hold"/>
                                        <p:tgtEl>
                                          <p:spTgt spid="99"/>
                                        </p:tgtEl>
                                        <p:attrNameLst>
                                          <p:attrName>ppt_y</p:attrName>
                                        </p:attrNameLst>
                                      </p:cBhvr>
                                      <p:tavLst>
                                        <p:tav tm="0">
                                          <p:val>
                                            <p:strVal val="1+#ppt_h/2"/>
                                          </p:val>
                                        </p:tav>
                                        <p:tav tm="100000">
                                          <p:val>
                                            <p:strVal val="#ppt_y"/>
                                          </p:val>
                                        </p:tav>
                                      </p:tavLst>
                                    </p:anim>
                                  </p:childTnLst>
                                </p:cTn>
                              </p:par>
                              <p:par>
                                <p:cTn id="175" presetID="2" presetClass="entr" presetSubtype="4" fill="hold" nodeType="withEffect">
                                  <p:stCondLst>
                                    <p:cond delay="0"/>
                                  </p:stCondLst>
                                  <p:childTnLst>
                                    <p:set>
                                      <p:cBhvr>
                                        <p:cTn id="176" dur="1" fill="hold">
                                          <p:stCondLst>
                                            <p:cond delay="0"/>
                                          </p:stCondLst>
                                        </p:cTn>
                                        <p:tgtEl>
                                          <p:spTgt spid="144"/>
                                        </p:tgtEl>
                                        <p:attrNameLst>
                                          <p:attrName>style.visibility</p:attrName>
                                        </p:attrNameLst>
                                      </p:cBhvr>
                                      <p:to>
                                        <p:strVal val="visible"/>
                                      </p:to>
                                    </p:set>
                                    <p:anim calcmode="lin" valueType="num">
                                      <p:cBhvr additive="base">
                                        <p:cTn id="177" dur="2000" fill="hold"/>
                                        <p:tgtEl>
                                          <p:spTgt spid="144"/>
                                        </p:tgtEl>
                                        <p:attrNameLst>
                                          <p:attrName>ppt_x</p:attrName>
                                        </p:attrNameLst>
                                      </p:cBhvr>
                                      <p:tavLst>
                                        <p:tav tm="0">
                                          <p:val>
                                            <p:strVal val="#ppt_x"/>
                                          </p:val>
                                        </p:tav>
                                        <p:tav tm="100000">
                                          <p:val>
                                            <p:strVal val="#ppt_x"/>
                                          </p:val>
                                        </p:tav>
                                      </p:tavLst>
                                    </p:anim>
                                    <p:anim calcmode="lin" valueType="num">
                                      <p:cBhvr additive="base">
                                        <p:cTn id="178" dur="2000" fill="hold"/>
                                        <p:tgtEl>
                                          <p:spTgt spid="144"/>
                                        </p:tgtEl>
                                        <p:attrNameLst>
                                          <p:attrName>ppt_y</p:attrName>
                                        </p:attrNameLst>
                                      </p:cBhvr>
                                      <p:tavLst>
                                        <p:tav tm="0">
                                          <p:val>
                                            <p:strVal val="1+#ppt_h/2"/>
                                          </p:val>
                                        </p:tav>
                                        <p:tav tm="100000">
                                          <p:val>
                                            <p:strVal val="#ppt_y"/>
                                          </p:val>
                                        </p:tav>
                                      </p:tavLst>
                                    </p:anim>
                                  </p:childTnLst>
                                </p:cTn>
                              </p:par>
                              <p:par>
                                <p:cTn id="179" presetID="2" presetClass="entr" presetSubtype="4" fill="hold" nodeType="withEffect">
                                  <p:stCondLst>
                                    <p:cond delay="0"/>
                                  </p:stCondLst>
                                  <p:childTnLst>
                                    <p:set>
                                      <p:cBhvr>
                                        <p:cTn id="180" dur="1" fill="hold">
                                          <p:stCondLst>
                                            <p:cond delay="0"/>
                                          </p:stCondLst>
                                        </p:cTn>
                                        <p:tgtEl>
                                          <p:spTgt spid="1034"/>
                                        </p:tgtEl>
                                        <p:attrNameLst>
                                          <p:attrName>style.visibility</p:attrName>
                                        </p:attrNameLst>
                                      </p:cBhvr>
                                      <p:to>
                                        <p:strVal val="visible"/>
                                      </p:to>
                                    </p:set>
                                    <p:anim calcmode="lin" valueType="num">
                                      <p:cBhvr additive="base">
                                        <p:cTn id="181" dur="2000" fill="hold"/>
                                        <p:tgtEl>
                                          <p:spTgt spid="1034"/>
                                        </p:tgtEl>
                                        <p:attrNameLst>
                                          <p:attrName>ppt_x</p:attrName>
                                        </p:attrNameLst>
                                      </p:cBhvr>
                                      <p:tavLst>
                                        <p:tav tm="0">
                                          <p:val>
                                            <p:strVal val="#ppt_x"/>
                                          </p:val>
                                        </p:tav>
                                        <p:tav tm="100000">
                                          <p:val>
                                            <p:strVal val="#ppt_x"/>
                                          </p:val>
                                        </p:tav>
                                      </p:tavLst>
                                    </p:anim>
                                    <p:anim calcmode="lin" valueType="num">
                                      <p:cBhvr additive="base">
                                        <p:cTn id="182" dur="2000" fill="hold"/>
                                        <p:tgtEl>
                                          <p:spTgt spid="1034"/>
                                        </p:tgtEl>
                                        <p:attrNameLst>
                                          <p:attrName>ppt_y</p:attrName>
                                        </p:attrNameLst>
                                      </p:cBhvr>
                                      <p:tavLst>
                                        <p:tav tm="0">
                                          <p:val>
                                            <p:strVal val="1+#ppt_h/2"/>
                                          </p:val>
                                        </p:tav>
                                        <p:tav tm="100000">
                                          <p:val>
                                            <p:strVal val="#ppt_y"/>
                                          </p:val>
                                        </p:tav>
                                      </p:tavLst>
                                    </p:anim>
                                  </p:childTnLst>
                                </p:cTn>
                              </p:par>
                              <p:par>
                                <p:cTn id="183" presetID="2" presetClass="entr" presetSubtype="4" fill="hold" nodeType="withEffect">
                                  <p:stCondLst>
                                    <p:cond delay="0"/>
                                  </p:stCondLst>
                                  <p:childTnLst>
                                    <p:set>
                                      <p:cBhvr>
                                        <p:cTn id="184" dur="1" fill="hold">
                                          <p:stCondLst>
                                            <p:cond delay="0"/>
                                          </p:stCondLst>
                                        </p:cTn>
                                        <p:tgtEl>
                                          <p:spTgt spid="1035"/>
                                        </p:tgtEl>
                                        <p:attrNameLst>
                                          <p:attrName>style.visibility</p:attrName>
                                        </p:attrNameLst>
                                      </p:cBhvr>
                                      <p:to>
                                        <p:strVal val="visible"/>
                                      </p:to>
                                    </p:set>
                                    <p:anim calcmode="lin" valueType="num">
                                      <p:cBhvr additive="base">
                                        <p:cTn id="185" dur="2000" fill="hold"/>
                                        <p:tgtEl>
                                          <p:spTgt spid="1035"/>
                                        </p:tgtEl>
                                        <p:attrNameLst>
                                          <p:attrName>ppt_x</p:attrName>
                                        </p:attrNameLst>
                                      </p:cBhvr>
                                      <p:tavLst>
                                        <p:tav tm="0">
                                          <p:val>
                                            <p:strVal val="#ppt_x"/>
                                          </p:val>
                                        </p:tav>
                                        <p:tav tm="100000">
                                          <p:val>
                                            <p:strVal val="#ppt_x"/>
                                          </p:val>
                                        </p:tav>
                                      </p:tavLst>
                                    </p:anim>
                                    <p:anim calcmode="lin" valueType="num">
                                      <p:cBhvr additive="base">
                                        <p:cTn id="186" dur="2000" fill="hold"/>
                                        <p:tgtEl>
                                          <p:spTgt spid="1035"/>
                                        </p:tgtEl>
                                        <p:attrNameLst>
                                          <p:attrName>ppt_y</p:attrName>
                                        </p:attrNameLst>
                                      </p:cBhvr>
                                      <p:tavLst>
                                        <p:tav tm="0">
                                          <p:val>
                                            <p:strVal val="1+#ppt_h/2"/>
                                          </p:val>
                                        </p:tav>
                                        <p:tav tm="100000">
                                          <p:val>
                                            <p:strVal val="#ppt_y"/>
                                          </p:val>
                                        </p:tav>
                                      </p:tavLst>
                                    </p:anim>
                                  </p:childTnLst>
                                </p:cTn>
                              </p:par>
                              <p:par>
                                <p:cTn id="187" presetID="2" presetClass="entr" presetSubtype="4" fill="hold" nodeType="withEffect">
                                  <p:stCondLst>
                                    <p:cond delay="0"/>
                                  </p:stCondLst>
                                  <p:childTnLst>
                                    <p:set>
                                      <p:cBhvr>
                                        <p:cTn id="188" dur="1" fill="hold">
                                          <p:stCondLst>
                                            <p:cond delay="0"/>
                                          </p:stCondLst>
                                        </p:cTn>
                                        <p:tgtEl>
                                          <p:spTgt spid="1036"/>
                                        </p:tgtEl>
                                        <p:attrNameLst>
                                          <p:attrName>style.visibility</p:attrName>
                                        </p:attrNameLst>
                                      </p:cBhvr>
                                      <p:to>
                                        <p:strVal val="visible"/>
                                      </p:to>
                                    </p:set>
                                    <p:anim calcmode="lin" valueType="num">
                                      <p:cBhvr additive="base">
                                        <p:cTn id="189" dur="2000" fill="hold"/>
                                        <p:tgtEl>
                                          <p:spTgt spid="1036"/>
                                        </p:tgtEl>
                                        <p:attrNameLst>
                                          <p:attrName>ppt_x</p:attrName>
                                        </p:attrNameLst>
                                      </p:cBhvr>
                                      <p:tavLst>
                                        <p:tav tm="0">
                                          <p:val>
                                            <p:strVal val="#ppt_x"/>
                                          </p:val>
                                        </p:tav>
                                        <p:tav tm="100000">
                                          <p:val>
                                            <p:strVal val="#ppt_x"/>
                                          </p:val>
                                        </p:tav>
                                      </p:tavLst>
                                    </p:anim>
                                    <p:anim calcmode="lin" valueType="num">
                                      <p:cBhvr additive="base">
                                        <p:cTn id="190" dur="2000" fill="hold"/>
                                        <p:tgtEl>
                                          <p:spTgt spid="1036"/>
                                        </p:tgtEl>
                                        <p:attrNameLst>
                                          <p:attrName>ppt_y</p:attrName>
                                        </p:attrNameLst>
                                      </p:cBhvr>
                                      <p:tavLst>
                                        <p:tav tm="0">
                                          <p:val>
                                            <p:strVal val="1+#ppt_h/2"/>
                                          </p:val>
                                        </p:tav>
                                        <p:tav tm="100000">
                                          <p:val>
                                            <p:strVal val="#ppt_y"/>
                                          </p:val>
                                        </p:tav>
                                      </p:tavLst>
                                    </p:anim>
                                  </p:childTnLst>
                                </p:cTn>
                              </p:par>
                              <p:par>
                                <p:cTn id="191" presetID="2" presetClass="entr" presetSubtype="4" fill="hold" nodeType="withEffect">
                                  <p:stCondLst>
                                    <p:cond delay="0"/>
                                  </p:stCondLst>
                                  <p:childTnLst>
                                    <p:set>
                                      <p:cBhvr>
                                        <p:cTn id="192" dur="1" fill="hold">
                                          <p:stCondLst>
                                            <p:cond delay="0"/>
                                          </p:stCondLst>
                                        </p:cTn>
                                        <p:tgtEl>
                                          <p:spTgt spid="1033"/>
                                        </p:tgtEl>
                                        <p:attrNameLst>
                                          <p:attrName>style.visibility</p:attrName>
                                        </p:attrNameLst>
                                      </p:cBhvr>
                                      <p:to>
                                        <p:strVal val="visible"/>
                                      </p:to>
                                    </p:set>
                                    <p:anim calcmode="lin" valueType="num">
                                      <p:cBhvr additive="base">
                                        <p:cTn id="193" dur="2000" fill="hold"/>
                                        <p:tgtEl>
                                          <p:spTgt spid="1033"/>
                                        </p:tgtEl>
                                        <p:attrNameLst>
                                          <p:attrName>ppt_x</p:attrName>
                                        </p:attrNameLst>
                                      </p:cBhvr>
                                      <p:tavLst>
                                        <p:tav tm="0">
                                          <p:val>
                                            <p:strVal val="#ppt_x"/>
                                          </p:val>
                                        </p:tav>
                                        <p:tav tm="100000">
                                          <p:val>
                                            <p:strVal val="#ppt_x"/>
                                          </p:val>
                                        </p:tav>
                                      </p:tavLst>
                                    </p:anim>
                                    <p:anim calcmode="lin" valueType="num">
                                      <p:cBhvr additive="base">
                                        <p:cTn id="194" dur="2000" fill="hold"/>
                                        <p:tgtEl>
                                          <p:spTgt spid="1033"/>
                                        </p:tgtEl>
                                        <p:attrNameLst>
                                          <p:attrName>ppt_y</p:attrName>
                                        </p:attrNameLst>
                                      </p:cBhvr>
                                      <p:tavLst>
                                        <p:tav tm="0">
                                          <p:val>
                                            <p:strVal val="1+#ppt_h/2"/>
                                          </p:val>
                                        </p:tav>
                                        <p:tav tm="100000">
                                          <p:val>
                                            <p:strVal val="#ppt_y"/>
                                          </p:val>
                                        </p:tav>
                                      </p:tavLst>
                                    </p:anim>
                                  </p:childTnLst>
                                </p:cTn>
                              </p:par>
                              <p:par>
                                <p:cTn id="195" presetID="2" presetClass="entr" presetSubtype="4" fill="hold" nodeType="withEffect">
                                  <p:stCondLst>
                                    <p:cond delay="0"/>
                                  </p:stCondLst>
                                  <p:childTnLst>
                                    <p:set>
                                      <p:cBhvr>
                                        <p:cTn id="196" dur="1" fill="hold">
                                          <p:stCondLst>
                                            <p:cond delay="0"/>
                                          </p:stCondLst>
                                        </p:cTn>
                                        <p:tgtEl>
                                          <p:spTgt spid="1032"/>
                                        </p:tgtEl>
                                        <p:attrNameLst>
                                          <p:attrName>style.visibility</p:attrName>
                                        </p:attrNameLst>
                                      </p:cBhvr>
                                      <p:to>
                                        <p:strVal val="visible"/>
                                      </p:to>
                                    </p:set>
                                    <p:anim calcmode="lin" valueType="num">
                                      <p:cBhvr additive="base">
                                        <p:cTn id="197" dur="2000" fill="hold"/>
                                        <p:tgtEl>
                                          <p:spTgt spid="1032"/>
                                        </p:tgtEl>
                                        <p:attrNameLst>
                                          <p:attrName>ppt_x</p:attrName>
                                        </p:attrNameLst>
                                      </p:cBhvr>
                                      <p:tavLst>
                                        <p:tav tm="0">
                                          <p:val>
                                            <p:strVal val="#ppt_x"/>
                                          </p:val>
                                        </p:tav>
                                        <p:tav tm="100000">
                                          <p:val>
                                            <p:strVal val="#ppt_x"/>
                                          </p:val>
                                        </p:tav>
                                      </p:tavLst>
                                    </p:anim>
                                    <p:anim calcmode="lin" valueType="num">
                                      <p:cBhvr additive="base">
                                        <p:cTn id="198" dur="2000" fill="hold"/>
                                        <p:tgtEl>
                                          <p:spTgt spid="1032"/>
                                        </p:tgtEl>
                                        <p:attrNameLst>
                                          <p:attrName>ppt_y</p:attrName>
                                        </p:attrNameLst>
                                      </p:cBhvr>
                                      <p:tavLst>
                                        <p:tav tm="0">
                                          <p:val>
                                            <p:strVal val="1+#ppt_h/2"/>
                                          </p:val>
                                        </p:tav>
                                        <p:tav tm="100000">
                                          <p:val>
                                            <p:strVal val="#ppt_y"/>
                                          </p:val>
                                        </p:tav>
                                      </p:tavLst>
                                    </p:anim>
                                  </p:childTnLst>
                                </p:cTn>
                              </p:par>
                              <p:par>
                                <p:cTn id="199" presetID="2" presetClass="entr" presetSubtype="4" fill="hold"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ppt_x"/>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32792" y="533400"/>
            <a:ext cx="5117555" cy="646331"/>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Association with Prestigious Architects, </a:t>
            </a:r>
          </a:p>
          <a:p>
            <a:pPr lvl="0" algn="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Structural Consultants, Interiors &amp; PMC</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11</a:t>
            </a:fld>
            <a:endParaRPr lang="en-US">
              <a:latin typeface="Arial" pitchFamily="34" charset="0"/>
              <a:cs typeface="Arial" pitchFamily="34" charset="0"/>
            </a:endParaRPr>
          </a:p>
        </p:txBody>
      </p:sp>
      <p:sp>
        <p:nvSpPr>
          <p:cNvPr id="10"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1" name="Picture 10" descr="ACE.bmp"/>
          <p:cNvPicPr>
            <a:picLocks noChangeAspect="1"/>
          </p:cNvPicPr>
          <p:nvPr/>
        </p:nvPicPr>
        <p:blipFill>
          <a:blip r:embed="rId2" cstate="print"/>
          <a:stretch>
            <a:fillRect/>
          </a:stretch>
        </p:blipFill>
        <p:spPr>
          <a:xfrm>
            <a:off x="685800" y="152400"/>
            <a:ext cx="1079044" cy="525806"/>
          </a:xfrm>
          <a:prstGeom prst="rect">
            <a:avLst/>
          </a:prstGeom>
        </p:spPr>
      </p:pic>
      <p:sp>
        <p:nvSpPr>
          <p:cNvPr id="2" name="TextBox 1"/>
          <p:cNvSpPr txBox="1"/>
          <p:nvPr/>
        </p:nvSpPr>
        <p:spPr>
          <a:xfrm>
            <a:off x="682005" y="1515711"/>
            <a:ext cx="2034952" cy="2492990"/>
          </a:xfrm>
          <a:prstGeom prst="rect">
            <a:avLst/>
          </a:prstGeom>
          <a:noFill/>
        </p:spPr>
        <p:txBody>
          <a:bodyPr wrap="square" rtlCol="0">
            <a:spAutoFit/>
          </a:bodyPr>
          <a:lstStyle/>
          <a:p>
            <a:r>
              <a:rPr lang="en-US" sz="1200" dirty="0" err="1">
                <a:latin typeface="Arial" pitchFamily="34" charset="0"/>
                <a:cs typeface="Arial" pitchFamily="34" charset="0"/>
              </a:rPr>
              <a:t>Abhikram</a:t>
            </a:r>
            <a:r>
              <a:rPr lang="en-US" sz="1200" dirty="0">
                <a:latin typeface="Arial" pitchFamily="34" charset="0"/>
                <a:cs typeface="Arial" pitchFamily="34" charset="0"/>
              </a:rPr>
              <a:t> / </a:t>
            </a:r>
            <a:r>
              <a:rPr lang="en-US" sz="1200" dirty="0" err="1">
                <a:latin typeface="Arial" pitchFamily="34" charset="0"/>
                <a:cs typeface="Arial" pitchFamily="34" charset="0"/>
              </a:rPr>
              <a:t>Panika</a:t>
            </a:r>
            <a:r>
              <a:rPr lang="en-US" sz="1200" dirty="0">
                <a:latin typeface="Arial" pitchFamily="34" charset="0"/>
                <a:cs typeface="Arial" pitchFamily="34" charset="0"/>
              </a:rPr>
              <a:t>  </a:t>
            </a:r>
          </a:p>
          <a:p>
            <a:r>
              <a:rPr lang="en-US" sz="1200" dirty="0" err="1">
                <a:latin typeface="Arial" pitchFamily="34" charset="0"/>
                <a:cs typeface="Arial" pitchFamily="34" charset="0"/>
              </a:rPr>
              <a:t>Apurva</a:t>
            </a:r>
            <a:r>
              <a:rPr lang="en-US" sz="1200" dirty="0">
                <a:latin typeface="Arial" pitchFamily="34" charset="0"/>
                <a:cs typeface="Arial" pitchFamily="34" charset="0"/>
              </a:rPr>
              <a:t> Amin Architects </a:t>
            </a:r>
          </a:p>
          <a:p>
            <a:r>
              <a:rPr lang="en-US" sz="1200" dirty="0">
                <a:latin typeface="Arial" pitchFamily="34" charset="0"/>
                <a:cs typeface="Arial" pitchFamily="34" charset="0"/>
              </a:rPr>
              <a:t>ADS Architect Pvt. Ltd</a:t>
            </a:r>
          </a:p>
          <a:p>
            <a:r>
              <a:rPr lang="en-US" sz="1200" dirty="0">
                <a:latin typeface="Arial" pitchFamily="34" charset="0"/>
                <a:cs typeface="Arial" pitchFamily="34" charset="0"/>
              </a:rPr>
              <a:t>Ami Engineers / Inscape </a:t>
            </a:r>
          </a:p>
          <a:p>
            <a:r>
              <a:rPr lang="en-US" sz="1200" dirty="0" err="1">
                <a:latin typeface="Arial" pitchFamily="34" charset="0"/>
                <a:cs typeface="Arial" pitchFamily="34" charset="0"/>
              </a:rPr>
              <a:t>Anand</a:t>
            </a:r>
            <a:r>
              <a:rPr lang="en-US" sz="1200" dirty="0">
                <a:latin typeface="Arial" pitchFamily="34" charset="0"/>
                <a:cs typeface="Arial" pitchFamily="34" charset="0"/>
              </a:rPr>
              <a:t> Patel &amp; Associates</a:t>
            </a:r>
          </a:p>
          <a:p>
            <a:r>
              <a:rPr lang="en-US" sz="1200" dirty="0">
                <a:latin typeface="Arial" pitchFamily="34" charset="0"/>
                <a:cs typeface="Arial" pitchFamily="34" charset="0"/>
              </a:rPr>
              <a:t>AVN Architecture</a:t>
            </a:r>
          </a:p>
          <a:p>
            <a:r>
              <a:rPr lang="en-US" sz="1200" dirty="0" err="1">
                <a:latin typeface="Arial" pitchFamily="34" charset="0"/>
                <a:cs typeface="Arial" pitchFamily="34" charset="0"/>
              </a:rPr>
              <a:t>Aakruti</a:t>
            </a:r>
            <a:r>
              <a:rPr lang="en-US" sz="1200" dirty="0">
                <a:latin typeface="Arial" pitchFamily="34" charset="0"/>
                <a:cs typeface="Arial" pitchFamily="34" charset="0"/>
              </a:rPr>
              <a:t> Architects</a:t>
            </a:r>
          </a:p>
          <a:p>
            <a:r>
              <a:rPr lang="en-US" sz="1200" dirty="0">
                <a:latin typeface="Arial" pitchFamily="34" charset="0"/>
                <a:cs typeface="Arial" pitchFamily="34" charset="0"/>
              </a:rPr>
              <a:t>Ariane </a:t>
            </a:r>
            <a:r>
              <a:rPr lang="en-US" sz="1200" dirty="0" err="1">
                <a:latin typeface="Arial" pitchFamily="34" charset="0"/>
                <a:cs typeface="Arial" pitchFamily="34" charset="0"/>
              </a:rPr>
              <a:t>Thakore</a:t>
            </a:r>
            <a:endParaRPr lang="en-US" sz="1200" dirty="0">
              <a:latin typeface="Arial" pitchFamily="34" charset="0"/>
              <a:cs typeface="Arial" pitchFamily="34" charset="0"/>
            </a:endParaRPr>
          </a:p>
          <a:p>
            <a:r>
              <a:rPr lang="en-US" sz="1200" dirty="0" err="1">
                <a:latin typeface="Arial" pitchFamily="34" charset="0"/>
                <a:cs typeface="Arial" pitchFamily="34" charset="0"/>
              </a:rPr>
              <a:t>Anandbhai</a:t>
            </a:r>
            <a:r>
              <a:rPr lang="en-US" sz="1200" dirty="0">
                <a:latin typeface="Arial" pitchFamily="34" charset="0"/>
                <a:cs typeface="Arial" pitchFamily="34" charset="0"/>
              </a:rPr>
              <a:t> Zaveri</a:t>
            </a:r>
          </a:p>
          <a:p>
            <a:r>
              <a:rPr lang="en-US" sz="1200" dirty="0" err="1">
                <a:latin typeface="Arial" pitchFamily="34" charset="0"/>
                <a:cs typeface="Arial" pitchFamily="34" charset="0"/>
              </a:rPr>
              <a:t>Auctors</a:t>
            </a:r>
            <a:r>
              <a:rPr lang="en-US" sz="1200" dirty="0">
                <a:latin typeface="Arial" pitchFamily="34" charset="0"/>
                <a:cs typeface="Arial" pitchFamily="34" charset="0"/>
              </a:rPr>
              <a:t> Design</a:t>
            </a:r>
          </a:p>
          <a:p>
            <a:r>
              <a:rPr lang="en-US" sz="1200" dirty="0">
                <a:latin typeface="Arial" pitchFamily="34" charset="0"/>
                <a:cs typeface="Arial" pitchFamily="34" charset="0"/>
              </a:rPr>
              <a:t>A New Dimensions</a:t>
            </a:r>
          </a:p>
          <a:p>
            <a:r>
              <a:rPr lang="en-US" sz="1200" dirty="0">
                <a:latin typeface="Arial" pitchFamily="34" charset="0"/>
                <a:cs typeface="Arial" pitchFamily="34" charset="0"/>
              </a:rPr>
              <a:t>Associated Architects</a:t>
            </a:r>
          </a:p>
          <a:p>
            <a:endParaRPr lang="en-US" sz="1200" dirty="0">
              <a:latin typeface="Arial" pitchFamily="34" charset="0"/>
              <a:cs typeface="Arial" pitchFamily="34" charset="0"/>
            </a:endParaRPr>
          </a:p>
        </p:txBody>
      </p:sp>
      <p:sp>
        <p:nvSpPr>
          <p:cNvPr id="4" name="Rectangle 3"/>
          <p:cNvSpPr/>
          <p:nvPr/>
        </p:nvSpPr>
        <p:spPr>
          <a:xfrm>
            <a:off x="660962" y="3750387"/>
            <a:ext cx="2260476" cy="646331"/>
          </a:xfrm>
          <a:prstGeom prst="rect">
            <a:avLst/>
          </a:prstGeom>
        </p:spPr>
        <p:txBody>
          <a:bodyPr wrap="square">
            <a:spAutoFit/>
          </a:bodyPr>
          <a:lstStyle/>
          <a:p>
            <a:r>
              <a:rPr lang="en-US" sz="1200" dirty="0" err="1">
                <a:latin typeface="Arial" pitchFamily="34" charset="0"/>
                <a:cs typeface="Arial" pitchFamily="34" charset="0"/>
              </a:rPr>
              <a:t>Bimal</a:t>
            </a:r>
            <a:r>
              <a:rPr lang="en-US" sz="1200" dirty="0">
                <a:latin typeface="Arial" pitchFamily="34" charset="0"/>
                <a:cs typeface="Arial" pitchFamily="34" charset="0"/>
              </a:rPr>
              <a:t> </a:t>
            </a:r>
            <a:r>
              <a:rPr lang="en-US" sz="1200" dirty="0" err="1">
                <a:latin typeface="Arial" pitchFamily="34" charset="0"/>
                <a:cs typeface="Arial" pitchFamily="34" charset="0"/>
              </a:rPr>
              <a:t>Mistry</a:t>
            </a:r>
            <a:endParaRPr lang="en-US" sz="1200" dirty="0">
              <a:latin typeface="Arial" pitchFamily="34" charset="0"/>
              <a:cs typeface="Arial" pitchFamily="34" charset="0"/>
            </a:endParaRPr>
          </a:p>
          <a:p>
            <a:r>
              <a:rPr lang="en-US" sz="1200" dirty="0">
                <a:latin typeface="Arial" pitchFamily="34" charset="0"/>
                <a:cs typeface="Arial" pitchFamily="34" charset="0"/>
              </a:rPr>
              <a:t>Brijesh Contractor Associates</a:t>
            </a:r>
          </a:p>
          <a:p>
            <a:r>
              <a:rPr lang="en-US" sz="1200" dirty="0">
                <a:latin typeface="Arial" pitchFamily="34" charset="0"/>
                <a:cs typeface="Arial" pitchFamily="34" charset="0"/>
              </a:rPr>
              <a:t>Bhumi Consultants</a:t>
            </a:r>
          </a:p>
        </p:txBody>
      </p:sp>
      <p:sp>
        <p:nvSpPr>
          <p:cNvPr id="5" name="Rectangle 4"/>
          <p:cNvSpPr/>
          <p:nvPr/>
        </p:nvSpPr>
        <p:spPr>
          <a:xfrm>
            <a:off x="643905" y="4398761"/>
            <a:ext cx="2016224" cy="830997"/>
          </a:xfrm>
          <a:prstGeom prst="rect">
            <a:avLst/>
          </a:prstGeom>
        </p:spPr>
        <p:txBody>
          <a:bodyPr wrap="square">
            <a:spAutoFit/>
          </a:bodyPr>
          <a:lstStyle/>
          <a:p>
            <a:r>
              <a:rPr lang="en-US" sz="1200" dirty="0">
                <a:latin typeface="Arial" pitchFamily="34" charset="0"/>
                <a:cs typeface="Arial" pitchFamily="34" charset="0"/>
              </a:rPr>
              <a:t>CEPT </a:t>
            </a:r>
          </a:p>
          <a:p>
            <a:r>
              <a:rPr lang="en-US" sz="1200" dirty="0">
                <a:latin typeface="Arial" pitchFamily="34" charset="0"/>
                <a:cs typeface="Arial" pitchFamily="34" charset="0"/>
              </a:rPr>
              <a:t>Creative Studio</a:t>
            </a:r>
          </a:p>
          <a:p>
            <a:r>
              <a:rPr lang="en-US" sz="1200" dirty="0">
                <a:latin typeface="Arial" pitchFamily="34" charset="0"/>
                <a:cs typeface="Arial" pitchFamily="34" charset="0"/>
              </a:rPr>
              <a:t>Collaborative Design</a:t>
            </a:r>
          </a:p>
          <a:p>
            <a:endParaRPr lang="en-US" sz="1200" dirty="0">
              <a:latin typeface="Arial" pitchFamily="34" charset="0"/>
              <a:cs typeface="Arial" pitchFamily="34" charset="0"/>
            </a:endParaRPr>
          </a:p>
        </p:txBody>
      </p:sp>
      <p:sp>
        <p:nvSpPr>
          <p:cNvPr id="7" name="Rectangle 6"/>
          <p:cNvSpPr/>
          <p:nvPr/>
        </p:nvSpPr>
        <p:spPr>
          <a:xfrm>
            <a:off x="643905" y="5049178"/>
            <a:ext cx="2476500" cy="1754326"/>
          </a:xfrm>
          <a:prstGeom prst="rect">
            <a:avLst/>
          </a:prstGeom>
        </p:spPr>
        <p:txBody>
          <a:bodyPr wrap="square">
            <a:spAutoFit/>
          </a:bodyPr>
          <a:lstStyle/>
          <a:p>
            <a:r>
              <a:rPr lang="en-US" sz="1200" dirty="0" err="1">
                <a:latin typeface="Arial" pitchFamily="34" charset="0"/>
                <a:cs typeface="Arial" pitchFamily="34" charset="0"/>
              </a:rPr>
              <a:t>Devendra</a:t>
            </a:r>
            <a:r>
              <a:rPr lang="en-US" sz="1200" dirty="0">
                <a:latin typeface="Arial" pitchFamily="34" charset="0"/>
                <a:cs typeface="Arial" pitchFamily="34" charset="0"/>
              </a:rPr>
              <a:t> Shah </a:t>
            </a:r>
          </a:p>
          <a:p>
            <a:r>
              <a:rPr lang="en-US" sz="1200" dirty="0" err="1">
                <a:latin typeface="Arial" pitchFamily="34" charset="0"/>
                <a:cs typeface="Arial" pitchFamily="34" charset="0"/>
              </a:rPr>
              <a:t>Ducon</a:t>
            </a:r>
            <a:r>
              <a:rPr lang="en-US" sz="1200" dirty="0">
                <a:latin typeface="Arial" pitchFamily="34" charset="0"/>
                <a:cs typeface="Arial" pitchFamily="34" charset="0"/>
              </a:rPr>
              <a:t> Consultants Pvt. Ltd. </a:t>
            </a:r>
          </a:p>
          <a:p>
            <a:r>
              <a:rPr lang="en-US" sz="1200" dirty="0">
                <a:latin typeface="Arial" pitchFamily="34" charset="0"/>
                <a:cs typeface="Arial" pitchFamily="34" charset="0"/>
              </a:rPr>
              <a:t>Desai &amp; Patel Architects, Mumbai</a:t>
            </a:r>
          </a:p>
          <a:p>
            <a:r>
              <a:rPr lang="en-US" sz="1200" dirty="0" err="1">
                <a:latin typeface="Arial" pitchFamily="34" charset="0"/>
                <a:cs typeface="Arial" pitchFamily="34" charset="0"/>
              </a:rPr>
              <a:t>De’s</a:t>
            </a:r>
            <a:r>
              <a:rPr lang="en-US" sz="1200" dirty="0">
                <a:latin typeface="Arial" pitchFamily="34" charset="0"/>
                <a:cs typeface="Arial" pitchFamily="34" charset="0"/>
              </a:rPr>
              <a:t> Design</a:t>
            </a:r>
          </a:p>
          <a:p>
            <a:r>
              <a:rPr lang="en-US" sz="1200" dirty="0">
                <a:latin typeface="Arial" pitchFamily="34" charset="0"/>
                <a:cs typeface="Arial" pitchFamily="34" charset="0"/>
              </a:rPr>
              <a:t>Design Cell Architects</a:t>
            </a:r>
          </a:p>
          <a:p>
            <a:r>
              <a:rPr lang="en-US" sz="1200" dirty="0">
                <a:latin typeface="Arial" pitchFamily="34" charset="0"/>
                <a:cs typeface="Arial" pitchFamily="34" charset="0"/>
              </a:rPr>
              <a:t>Design Square Architects</a:t>
            </a:r>
          </a:p>
          <a:p>
            <a:r>
              <a:rPr lang="en-US" sz="1200" dirty="0">
                <a:latin typeface="Arial" pitchFamily="34" charset="0"/>
                <a:cs typeface="Arial" pitchFamily="34" charset="0"/>
              </a:rPr>
              <a:t>Design Module </a:t>
            </a:r>
          </a:p>
          <a:p>
            <a:r>
              <a:rPr lang="en-US" sz="1200" dirty="0">
                <a:latin typeface="Arial" pitchFamily="34" charset="0"/>
                <a:cs typeface="Arial" pitchFamily="34" charset="0"/>
              </a:rPr>
              <a:t>Design Logic </a:t>
            </a:r>
          </a:p>
          <a:p>
            <a:r>
              <a:rPr lang="en-US" sz="1200" dirty="0">
                <a:latin typeface="Arial" pitchFamily="34" charset="0"/>
                <a:cs typeface="Arial" pitchFamily="34" charset="0"/>
              </a:rPr>
              <a:t>Development 2020</a:t>
            </a:r>
          </a:p>
        </p:txBody>
      </p:sp>
      <p:sp>
        <p:nvSpPr>
          <p:cNvPr id="8" name="Rectangle 7"/>
          <p:cNvSpPr/>
          <p:nvPr/>
        </p:nvSpPr>
        <p:spPr>
          <a:xfrm>
            <a:off x="3637848" y="1631920"/>
            <a:ext cx="1684412" cy="276999"/>
          </a:xfrm>
          <a:prstGeom prst="rect">
            <a:avLst/>
          </a:prstGeom>
        </p:spPr>
        <p:txBody>
          <a:bodyPr wrap="square">
            <a:spAutoFit/>
          </a:bodyPr>
          <a:lstStyle/>
          <a:p>
            <a:r>
              <a:rPr lang="en-US" sz="1200" dirty="0">
                <a:latin typeface="Arial" pitchFamily="34" charset="0"/>
                <a:cs typeface="Arial" pitchFamily="34" charset="0"/>
              </a:rPr>
              <a:t>Establish Designs</a:t>
            </a:r>
          </a:p>
        </p:txBody>
      </p:sp>
      <p:sp>
        <p:nvSpPr>
          <p:cNvPr id="9" name="Rectangle 8"/>
          <p:cNvSpPr/>
          <p:nvPr/>
        </p:nvSpPr>
        <p:spPr>
          <a:xfrm>
            <a:off x="3637848" y="1960580"/>
            <a:ext cx="1692066" cy="276999"/>
          </a:xfrm>
          <a:prstGeom prst="rect">
            <a:avLst/>
          </a:prstGeom>
        </p:spPr>
        <p:txBody>
          <a:bodyPr wrap="none">
            <a:spAutoFit/>
          </a:bodyPr>
          <a:lstStyle/>
          <a:p>
            <a:r>
              <a:rPr lang="en-US" sz="1200" dirty="0">
                <a:latin typeface="Arial" pitchFamily="34" charset="0"/>
                <a:cs typeface="Arial" pitchFamily="34" charset="0"/>
              </a:rPr>
              <a:t>Foot Prints E.A.R.T.H.</a:t>
            </a:r>
          </a:p>
        </p:txBody>
      </p:sp>
      <p:sp>
        <p:nvSpPr>
          <p:cNvPr id="12" name="Rectangle 11"/>
          <p:cNvSpPr/>
          <p:nvPr/>
        </p:nvSpPr>
        <p:spPr>
          <a:xfrm>
            <a:off x="3637848" y="2495527"/>
            <a:ext cx="2353323" cy="646331"/>
          </a:xfrm>
          <a:prstGeom prst="rect">
            <a:avLst/>
          </a:prstGeom>
        </p:spPr>
        <p:txBody>
          <a:bodyPr wrap="square">
            <a:spAutoFit/>
          </a:bodyPr>
          <a:lstStyle/>
          <a:p>
            <a:r>
              <a:rPr lang="en-US" sz="1200" dirty="0" err="1">
                <a:latin typeface="Arial" pitchFamily="34" charset="0"/>
                <a:cs typeface="Arial" pitchFamily="34" charset="0"/>
              </a:rPr>
              <a:t>Hiren</a:t>
            </a:r>
            <a:r>
              <a:rPr lang="en-US" sz="1200" dirty="0">
                <a:latin typeface="Arial" pitchFamily="34" charset="0"/>
                <a:cs typeface="Arial" pitchFamily="34" charset="0"/>
              </a:rPr>
              <a:t> Patel Architects</a:t>
            </a:r>
          </a:p>
          <a:p>
            <a:r>
              <a:rPr lang="en-US" sz="1200" dirty="0">
                <a:latin typeface="Arial" pitchFamily="34" charset="0"/>
                <a:cs typeface="Arial" pitchFamily="34" charset="0"/>
              </a:rPr>
              <a:t>Himanshu Parikh</a:t>
            </a:r>
          </a:p>
          <a:p>
            <a:r>
              <a:rPr lang="en-US" sz="1200" dirty="0">
                <a:latin typeface="Arial" pitchFamily="34" charset="0"/>
                <a:cs typeface="Arial" pitchFamily="34" charset="0"/>
              </a:rPr>
              <a:t>HM Architects</a:t>
            </a:r>
          </a:p>
        </p:txBody>
      </p:sp>
      <p:sp>
        <p:nvSpPr>
          <p:cNvPr id="13" name="Rectangle 12"/>
          <p:cNvSpPr/>
          <p:nvPr/>
        </p:nvSpPr>
        <p:spPr>
          <a:xfrm>
            <a:off x="3654333" y="3125096"/>
            <a:ext cx="2476500" cy="646331"/>
          </a:xfrm>
          <a:prstGeom prst="rect">
            <a:avLst/>
          </a:prstGeom>
        </p:spPr>
        <p:txBody>
          <a:bodyPr wrap="square">
            <a:spAutoFit/>
          </a:bodyPr>
          <a:lstStyle/>
          <a:p>
            <a:r>
              <a:rPr lang="en-US" sz="1200" dirty="0">
                <a:latin typeface="Arial" pitchFamily="34" charset="0"/>
                <a:cs typeface="Arial" pitchFamily="34" charset="0"/>
              </a:rPr>
              <a:t>Indigo Architects </a:t>
            </a:r>
          </a:p>
          <a:p>
            <a:r>
              <a:rPr lang="en-US" sz="1200" dirty="0" err="1">
                <a:latin typeface="Arial" pitchFamily="34" charset="0"/>
                <a:cs typeface="Arial" pitchFamily="34" charset="0"/>
              </a:rPr>
              <a:t>Iora</a:t>
            </a:r>
            <a:r>
              <a:rPr lang="en-US" sz="1200" dirty="0">
                <a:latin typeface="Arial" pitchFamily="34" charset="0"/>
                <a:cs typeface="Arial" pitchFamily="34" charset="0"/>
              </a:rPr>
              <a:t> </a:t>
            </a:r>
            <a:r>
              <a:rPr lang="en-US" sz="1200" dirty="0" err="1">
                <a:latin typeface="Arial" pitchFamily="34" charset="0"/>
                <a:cs typeface="Arial" pitchFamily="34" charset="0"/>
              </a:rPr>
              <a:t>Sudio</a:t>
            </a:r>
            <a:endParaRPr lang="en-US" sz="1200" dirty="0">
              <a:latin typeface="Arial" pitchFamily="34" charset="0"/>
              <a:cs typeface="Arial" pitchFamily="34" charset="0"/>
            </a:endParaRPr>
          </a:p>
          <a:p>
            <a:r>
              <a:rPr lang="en-US" sz="1200" dirty="0" err="1">
                <a:latin typeface="Arial" pitchFamily="34" charset="0"/>
                <a:cs typeface="Arial" pitchFamily="34" charset="0"/>
              </a:rPr>
              <a:t>Indisign</a:t>
            </a:r>
            <a:r>
              <a:rPr lang="en-US" sz="1200" dirty="0">
                <a:latin typeface="Arial" pitchFamily="34" charset="0"/>
                <a:cs typeface="Arial" pitchFamily="34" charset="0"/>
              </a:rPr>
              <a:t>, Rajkot</a:t>
            </a:r>
          </a:p>
        </p:txBody>
      </p:sp>
      <p:sp>
        <p:nvSpPr>
          <p:cNvPr id="14" name="Rectangle 13"/>
          <p:cNvSpPr/>
          <p:nvPr/>
        </p:nvSpPr>
        <p:spPr>
          <a:xfrm>
            <a:off x="3637848" y="3850140"/>
            <a:ext cx="2880320" cy="646331"/>
          </a:xfrm>
          <a:prstGeom prst="rect">
            <a:avLst/>
          </a:prstGeom>
        </p:spPr>
        <p:txBody>
          <a:bodyPr wrap="square">
            <a:spAutoFit/>
          </a:bodyPr>
          <a:lstStyle/>
          <a:p>
            <a:r>
              <a:rPr lang="en-US" sz="1200" dirty="0">
                <a:latin typeface="Arial" pitchFamily="34" charset="0"/>
                <a:cs typeface="Arial" pitchFamily="34" charset="0"/>
              </a:rPr>
              <a:t>Jacobs Engineering India Pvt. Ltd. </a:t>
            </a:r>
          </a:p>
          <a:p>
            <a:r>
              <a:rPr lang="en-US" sz="1200" dirty="0" err="1">
                <a:latin typeface="Arial" pitchFamily="34" charset="0"/>
                <a:cs typeface="Arial" pitchFamily="34" charset="0"/>
              </a:rPr>
              <a:t>Jinesh</a:t>
            </a:r>
            <a:r>
              <a:rPr lang="en-US" sz="1200" dirty="0">
                <a:latin typeface="Arial" pitchFamily="34" charset="0"/>
                <a:cs typeface="Arial" pitchFamily="34" charset="0"/>
              </a:rPr>
              <a:t> </a:t>
            </a:r>
            <a:r>
              <a:rPr lang="en-US" sz="1200" dirty="0" err="1">
                <a:latin typeface="Arial" pitchFamily="34" charset="0"/>
                <a:cs typeface="Arial" pitchFamily="34" charset="0"/>
              </a:rPr>
              <a:t>Doshi</a:t>
            </a:r>
            <a:r>
              <a:rPr lang="en-US" sz="1200" dirty="0">
                <a:latin typeface="Arial" pitchFamily="34" charset="0"/>
                <a:cs typeface="Arial" pitchFamily="34" charset="0"/>
              </a:rPr>
              <a:t> &amp; Associates</a:t>
            </a:r>
          </a:p>
          <a:p>
            <a:r>
              <a:rPr lang="en-US" sz="1200" dirty="0">
                <a:latin typeface="Arial" pitchFamily="34" charset="0"/>
                <a:cs typeface="Arial" pitchFamily="34" charset="0"/>
              </a:rPr>
              <a:t>JMA Design co. Pvt. Ltd.</a:t>
            </a:r>
          </a:p>
        </p:txBody>
      </p:sp>
      <p:sp>
        <p:nvSpPr>
          <p:cNvPr id="15" name="Rectangle 14"/>
          <p:cNvSpPr/>
          <p:nvPr/>
        </p:nvSpPr>
        <p:spPr>
          <a:xfrm>
            <a:off x="3677240" y="4529712"/>
            <a:ext cx="2249952" cy="646331"/>
          </a:xfrm>
          <a:prstGeom prst="rect">
            <a:avLst/>
          </a:prstGeom>
        </p:spPr>
        <p:txBody>
          <a:bodyPr wrap="square">
            <a:spAutoFit/>
          </a:bodyPr>
          <a:lstStyle/>
          <a:p>
            <a:r>
              <a:rPr lang="en-US" sz="1200" dirty="0" err="1">
                <a:latin typeface="Arial" pitchFamily="34" charset="0"/>
                <a:cs typeface="Arial" pitchFamily="34" charset="0"/>
              </a:rPr>
              <a:t>Kakani</a:t>
            </a:r>
            <a:r>
              <a:rPr lang="en-US" sz="1200" dirty="0">
                <a:latin typeface="Arial" pitchFamily="34" charset="0"/>
                <a:cs typeface="Arial" pitchFamily="34" charset="0"/>
              </a:rPr>
              <a:t> Associates </a:t>
            </a:r>
          </a:p>
          <a:p>
            <a:r>
              <a:rPr lang="en-US" sz="1200" dirty="0" err="1">
                <a:latin typeface="Arial" pitchFamily="34" charset="0"/>
                <a:cs typeface="Arial" pitchFamily="34" charset="0"/>
              </a:rPr>
              <a:t>Kallol</a:t>
            </a:r>
            <a:r>
              <a:rPr lang="en-US" sz="1200" dirty="0">
                <a:latin typeface="Arial" pitchFamily="34" charset="0"/>
                <a:cs typeface="Arial" pitchFamily="34" charset="0"/>
              </a:rPr>
              <a:t> Joshi </a:t>
            </a:r>
          </a:p>
          <a:p>
            <a:r>
              <a:rPr lang="en-US" sz="1200" dirty="0">
                <a:latin typeface="Arial" pitchFamily="34" charset="0"/>
                <a:cs typeface="Arial" pitchFamily="34" charset="0"/>
              </a:rPr>
              <a:t>Kamal </a:t>
            </a:r>
            <a:r>
              <a:rPr lang="en-US" sz="1200" dirty="0" err="1">
                <a:latin typeface="Arial" pitchFamily="34" charset="0"/>
                <a:cs typeface="Arial" pitchFamily="34" charset="0"/>
              </a:rPr>
              <a:t>Mangaldas</a:t>
            </a:r>
            <a:r>
              <a:rPr lang="en-US" sz="1200" dirty="0">
                <a:latin typeface="Arial" pitchFamily="34" charset="0"/>
                <a:cs typeface="Arial" pitchFamily="34" charset="0"/>
              </a:rPr>
              <a:t> </a:t>
            </a:r>
          </a:p>
        </p:txBody>
      </p:sp>
      <p:sp>
        <p:nvSpPr>
          <p:cNvPr id="16" name="Rectangle 15"/>
          <p:cNvSpPr/>
          <p:nvPr/>
        </p:nvSpPr>
        <p:spPr>
          <a:xfrm>
            <a:off x="3668887" y="5249723"/>
            <a:ext cx="2747934" cy="461665"/>
          </a:xfrm>
          <a:prstGeom prst="rect">
            <a:avLst/>
          </a:prstGeom>
        </p:spPr>
        <p:txBody>
          <a:bodyPr wrap="square">
            <a:spAutoFit/>
          </a:bodyPr>
          <a:lstStyle/>
          <a:p>
            <a:r>
              <a:rPr lang="en-US" sz="1200" dirty="0">
                <a:latin typeface="Arial" pitchFamily="34" charset="0"/>
                <a:cs typeface="Arial" pitchFamily="34" charset="0"/>
              </a:rPr>
              <a:t>Marsh &amp; Associates. Inc. USA.</a:t>
            </a:r>
          </a:p>
          <a:p>
            <a:r>
              <a:rPr lang="en-US" sz="1200" dirty="0">
                <a:latin typeface="Arial" pitchFamily="34" charset="0"/>
                <a:cs typeface="Arial" pitchFamily="34" charset="0"/>
              </a:rPr>
              <a:t>M S Consultants-</a:t>
            </a:r>
            <a:r>
              <a:rPr lang="en-US" sz="1200" dirty="0" err="1">
                <a:latin typeface="Arial" pitchFamily="34" charset="0"/>
                <a:cs typeface="Arial" pitchFamily="34" charset="0"/>
              </a:rPr>
              <a:t>Mohitbhai</a:t>
            </a:r>
            <a:r>
              <a:rPr lang="en-US" sz="1200" dirty="0">
                <a:latin typeface="Arial" pitchFamily="34" charset="0"/>
                <a:cs typeface="Arial" pitchFamily="34" charset="0"/>
              </a:rPr>
              <a:t> Parekh</a:t>
            </a:r>
          </a:p>
        </p:txBody>
      </p:sp>
      <p:sp>
        <p:nvSpPr>
          <p:cNvPr id="17" name="Rectangle 16"/>
          <p:cNvSpPr/>
          <p:nvPr/>
        </p:nvSpPr>
        <p:spPr>
          <a:xfrm>
            <a:off x="3689533" y="5840143"/>
            <a:ext cx="2249952" cy="830997"/>
          </a:xfrm>
          <a:prstGeom prst="rect">
            <a:avLst/>
          </a:prstGeom>
        </p:spPr>
        <p:txBody>
          <a:bodyPr wrap="square">
            <a:spAutoFit/>
          </a:bodyPr>
          <a:lstStyle/>
          <a:p>
            <a:r>
              <a:rPr lang="en-US" sz="1200" dirty="0" err="1">
                <a:latin typeface="Arial" pitchFamily="34" charset="0"/>
                <a:cs typeface="Arial" pitchFamily="34" charset="0"/>
              </a:rPr>
              <a:t>Neelkanth</a:t>
            </a:r>
            <a:r>
              <a:rPr lang="en-US" sz="1200" dirty="0">
                <a:latin typeface="Arial" pitchFamily="34" charset="0"/>
                <a:cs typeface="Arial" pitchFamily="34" charset="0"/>
              </a:rPr>
              <a:t> </a:t>
            </a:r>
            <a:r>
              <a:rPr lang="en-US" sz="1200" dirty="0" err="1">
                <a:latin typeface="Arial" pitchFamily="34" charset="0"/>
                <a:cs typeface="Arial" pitchFamily="34" charset="0"/>
              </a:rPr>
              <a:t>Chhaya</a:t>
            </a:r>
            <a:r>
              <a:rPr lang="en-US" sz="1200" dirty="0">
                <a:latin typeface="Arial" pitchFamily="34" charset="0"/>
                <a:cs typeface="Arial" pitchFamily="34" charset="0"/>
              </a:rPr>
              <a:t> </a:t>
            </a:r>
          </a:p>
          <a:p>
            <a:r>
              <a:rPr lang="en-US" sz="1200" dirty="0">
                <a:latin typeface="Arial" pitchFamily="34" charset="0"/>
                <a:cs typeface="Arial" pitchFamily="34" charset="0"/>
              </a:rPr>
              <a:t>Nilesh Kava</a:t>
            </a:r>
          </a:p>
          <a:p>
            <a:r>
              <a:rPr lang="en-US" sz="1200" dirty="0">
                <a:latin typeface="Arial" pitchFamily="34" charset="0"/>
                <a:cs typeface="Arial" pitchFamily="34" charset="0"/>
              </a:rPr>
              <a:t>Neha Consultants</a:t>
            </a:r>
          </a:p>
          <a:p>
            <a:r>
              <a:rPr lang="en-US" sz="1200" dirty="0">
                <a:latin typeface="Arial" pitchFamily="34" charset="0"/>
                <a:cs typeface="Arial" pitchFamily="34" charset="0"/>
              </a:rPr>
              <a:t>NK Shah</a:t>
            </a:r>
          </a:p>
        </p:txBody>
      </p:sp>
      <p:sp>
        <p:nvSpPr>
          <p:cNvPr id="18" name="Rectangle 17"/>
          <p:cNvSpPr/>
          <p:nvPr/>
        </p:nvSpPr>
        <p:spPr>
          <a:xfrm>
            <a:off x="6689783" y="1624761"/>
            <a:ext cx="2511037" cy="461665"/>
          </a:xfrm>
          <a:prstGeom prst="rect">
            <a:avLst/>
          </a:prstGeom>
        </p:spPr>
        <p:txBody>
          <a:bodyPr wrap="square">
            <a:spAutoFit/>
          </a:bodyPr>
          <a:lstStyle/>
          <a:p>
            <a:r>
              <a:rPr lang="en-US" sz="1200" dirty="0">
                <a:latin typeface="Arial" pitchFamily="34" charset="0"/>
                <a:cs typeface="Arial" pitchFamily="34" charset="0"/>
              </a:rPr>
              <a:t>ONG&amp;ONG Designs (I) Pvt. Ltd.</a:t>
            </a:r>
          </a:p>
          <a:p>
            <a:r>
              <a:rPr lang="en-US" sz="1200" dirty="0" err="1">
                <a:latin typeface="Arial" pitchFamily="34" charset="0"/>
                <a:cs typeface="Arial" pitchFamily="34" charset="0"/>
              </a:rPr>
              <a:t>Opolis</a:t>
            </a:r>
            <a:r>
              <a:rPr lang="en-US" sz="1200" dirty="0">
                <a:latin typeface="Arial" pitchFamily="34" charset="0"/>
                <a:cs typeface="Arial" pitchFamily="34" charset="0"/>
              </a:rPr>
              <a:t> </a:t>
            </a:r>
          </a:p>
        </p:txBody>
      </p:sp>
      <p:sp>
        <p:nvSpPr>
          <p:cNvPr id="19" name="Rectangle 18"/>
          <p:cNvSpPr/>
          <p:nvPr/>
        </p:nvSpPr>
        <p:spPr>
          <a:xfrm>
            <a:off x="6711155" y="2024537"/>
            <a:ext cx="2070612" cy="276999"/>
          </a:xfrm>
          <a:prstGeom prst="rect">
            <a:avLst/>
          </a:prstGeom>
        </p:spPr>
        <p:txBody>
          <a:bodyPr wrap="square">
            <a:spAutoFit/>
          </a:bodyPr>
          <a:lstStyle/>
          <a:p>
            <a:r>
              <a:rPr lang="en-US" sz="1200" dirty="0">
                <a:latin typeface="Arial" pitchFamily="34" charset="0"/>
                <a:cs typeface="Arial" pitchFamily="34" charset="0"/>
              </a:rPr>
              <a:t>99 Studio</a:t>
            </a:r>
          </a:p>
        </p:txBody>
      </p:sp>
      <p:sp>
        <p:nvSpPr>
          <p:cNvPr id="20" name="Rectangle 19"/>
          <p:cNvSpPr/>
          <p:nvPr/>
        </p:nvSpPr>
        <p:spPr>
          <a:xfrm>
            <a:off x="6689783" y="2275424"/>
            <a:ext cx="2808312" cy="830997"/>
          </a:xfrm>
          <a:prstGeom prst="rect">
            <a:avLst/>
          </a:prstGeom>
        </p:spPr>
        <p:txBody>
          <a:bodyPr wrap="square">
            <a:spAutoFit/>
          </a:bodyPr>
          <a:lstStyle/>
          <a:p>
            <a:r>
              <a:rPr lang="en-US" sz="1200" dirty="0" err="1">
                <a:latin typeface="Arial" pitchFamily="34" charset="0"/>
                <a:cs typeface="Arial" pitchFamily="34" charset="0"/>
              </a:rPr>
              <a:t>Pranav</a:t>
            </a:r>
            <a:r>
              <a:rPr lang="en-US" sz="1200" dirty="0">
                <a:latin typeface="Arial" pitchFamily="34" charset="0"/>
                <a:cs typeface="Arial" pitchFamily="34" charset="0"/>
              </a:rPr>
              <a:t> </a:t>
            </a:r>
            <a:r>
              <a:rPr lang="en-US" sz="1200" dirty="0" err="1">
                <a:latin typeface="Arial" pitchFamily="34" charset="0"/>
                <a:cs typeface="Arial" pitchFamily="34" charset="0"/>
              </a:rPr>
              <a:t>Raiji</a:t>
            </a:r>
            <a:r>
              <a:rPr lang="en-US" sz="1200" dirty="0">
                <a:latin typeface="Arial" pitchFamily="34" charset="0"/>
                <a:cs typeface="Arial" pitchFamily="34" charset="0"/>
              </a:rPr>
              <a:t> </a:t>
            </a:r>
          </a:p>
          <a:p>
            <a:r>
              <a:rPr lang="en-US" sz="1200" dirty="0" err="1">
                <a:latin typeface="Arial" pitchFamily="34" charset="0"/>
                <a:cs typeface="Arial" pitchFamily="34" charset="0"/>
              </a:rPr>
              <a:t>Placekinesis</a:t>
            </a:r>
            <a:r>
              <a:rPr lang="en-US" sz="1200" dirty="0">
                <a:latin typeface="Arial" pitchFamily="34" charset="0"/>
                <a:cs typeface="Arial" pitchFamily="34" charset="0"/>
              </a:rPr>
              <a:t> Associates</a:t>
            </a:r>
          </a:p>
          <a:p>
            <a:r>
              <a:rPr lang="en-US" sz="1200" dirty="0">
                <a:latin typeface="Arial" pitchFamily="34" charset="0"/>
                <a:cs typeface="Arial" pitchFamily="34" charset="0"/>
              </a:rPr>
              <a:t>Patwa Associates</a:t>
            </a:r>
          </a:p>
          <a:p>
            <a:r>
              <a:rPr lang="en-US" sz="1200" dirty="0">
                <a:latin typeface="Arial" pitchFamily="34" charset="0"/>
                <a:cs typeface="Arial" pitchFamily="34" charset="0"/>
              </a:rPr>
              <a:t>PCS Projects</a:t>
            </a:r>
          </a:p>
        </p:txBody>
      </p:sp>
      <p:sp>
        <p:nvSpPr>
          <p:cNvPr id="21" name="Rectangle 20"/>
          <p:cNvSpPr/>
          <p:nvPr/>
        </p:nvSpPr>
        <p:spPr>
          <a:xfrm>
            <a:off x="6711155" y="3112574"/>
            <a:ext cx="2642924" cy="1015663"/>
          </a:xfrm>
          <a:prstGeom prst="rect">
            <a:avLst/>
          </a:prstGeom>
        </p:spPr>
        <p:txBody>
          <a:bodyPr wrap="square">
            <a:spAutoFit/>
          </a:bodyPr>
          <a:lstStyle/>
          <a:p>
            <a:r>
              <a:rPr lang="en-US" sz="1200" dirty="0">
                <a:latin typeface="Arial" pitchFamily="34" charset="0"/>
                <a:cs typeface="Arial" pitchFamily="34" charset="0"/>
              </a:rPr>
              <a:t>Rahul </a:t>
            </a:r>
            <a:r>
              <a:rPr lang="en-US" sz="1200" dirty="0" err="1">
                <a:latin typeface="Arial" pitchFamily="34" charset="0"/>
                <a:cs typeface="Arial" pitchFamily="34" charset="0"/>
              </a:rPr>
              <a:t>Mehrotra</a:t>
            </a:r>
            <a:r>
              <a:rPr lang="en-US" sz="1200" dirty="0">
                <a:latin typeface="Arial" pitchFamily="34" charset="0"/>
                <a:cs typeface="Arial" pitchFamily="34" charset="0"/>
              </a:rPr>
              <a:t> Associates </a:t>
            </a:r>
          </a:p>
          <a:p>
            <a:r>
              <a:rPr lang="en-US" sz="1200" dirty="0" err="1">
                <a:latin typeface="Arial" pitchFamily="34" charset="0"/>
                <a:cs typeface="Arial" pitchFamily="34" charset="0"/>
              </a:rPr>
              <a:t>Rathin</a:t>
            </a:r>
            <a:r>
              <a:rPr lang="en-US" sz="1200" dirty="0">
                <a:latin typeface="Arial" pitchFamily="34" charset="0"/>
                <a:cs typeface="Arial" pitchFamily="34" charset="0"/>
              </a:rPr>
              <a:t> </a:t>
            </a:r>
            <a:r>
              <a:rPr lang="en-US" sz="1200" dirty="0" err="1">
                <a:latin typeface="Arial" pitchFamily="34" charset="0"/>
                <a:cs typeface="Arial" pitchFamily="34" charset="0"/>
              </a:rPr>
              <a:t>Goghari</a:t>
            </a:r>
            <a:r>
              <a:rPr lang="en-US" sz="1200" dirty="0">
                <a:latin typeface="Arial" pitchFamily="34" charset="0"/>
                <a:cs typeface="Arial" pitchFamily="34" charset="0"/>
              </a:rPr>
              <a:t> Architects </a:t>
            </a:r>
          </a:p>
          <a:p>
            <a:r>
              <a:rPr lang="en-US" sz="1200" dirty="0" err="1">
                <a:latin typeface="Arial" pitchFamily="34" charset="0"/>
                <a:cs typeface="Arial" pitchFamily="34" charset="0"/>
              </a:rPr>
              <a:t>Rounak</a:t>
            </a:r>
            <a:r>
              <a:rPr lang="en-US" sz="1200" dirty="0">
                <a:latin typeface="Arial" pitchFamily="34" charset="0"/>
                <a:cs typeface="Arial" pitchFamily="34" charset="0"/>
              </a:rPr>
              <a:t> Shah </a:t>
            </a:r>
          </a:p>
          <a:p>
            <a:r>
              <a:rPr lang="en-US" sz="1200" dirty="0">
                <a:latin typeface="Arial" pitchFamily="34" charset="0"/>
                <a:cs typeface="Arial" pitchFamily="34" charset="0"/>
              </a:rPr>
              <a:t>Radhika Amin</a:t>
            </a:r>
          </a:p>
          <a:p>
            <a:r>
              <a:rPr lang="en-US" sz="1200" dirty="0">
                <a:latin typeface="Arial" pitchFamily="34" charset="0"/>
                <a:cs typeface="Arial" pitchFamily="34" charset="0"/>
              </a:rPr>
              <a:t>R+R Architects</a:t>
            </a:r>
          </a:p>
        </p:txBody>
      </p:sp>
      <p:sp>
        <p:nvSpPr>
          <p:cNvPr id="22" name="Rectangle 21"/>
          <p:cNvSpPr/>
          <p:nvPr/>
        </p:nvSpPr>
        <p:spPr>
          <a:xfrm>
            <a:off x="6700390" y="4057400"/>
            <a:ext cx="2476500" cy="1384995"/>
          </a:xfrm>
          <a:prstGeom prst="rect">
            <a:avLst/>
          </a:prstGeom>
        </p:spPr>
        <p:txBody>
          <a:bodyPr wrap="square">
            <a:spAutoFit/>
          </a:bodyPr>
          <a:lstStyle/>
          <a:p>
            <a:r>
              <a:rPr lang="en-US" sz="1200" dirty="0">
                <a:latin typeface="Arial" pitchFamily="34" charset="0"/>
                <a:cs typeface="Arial" pitchFamily="34" charset="0"/>
              </a:rPr>
              <a:t>SID, CEPT </a:t>
            </a:r>
          </a:p>
          <a:p>
            <a:r>
              <a:rPr lang="en-US" sz="1200" dirty="0">
                <a:latin typeface="Arial" pitchFamily="34" charset="0"/>
                <a:cs typeface="Arial" pitchFamily="34" charset="0"/>
              </a:rPr>
              <a:t>SAK Design </a:t>
            </a:r>
          </a:p>
          <a:p>
            <a:r>
              <a:rPr lang="en-US" sz="1200" dirty="0" err="1">
                <a:latin typeface="Arial" pitchFamily="34" charset="0"/>
                <a:cs typeface="Arial" pitchFamily="34" charset="0"/>
              </a:rPr>
              <a:t>Sukrut</a:t>
            </a:r>
            <a:r>
              <a:rPr lang="en-US" sz="1200" dirty="0">
                <a:latin typeface="Arial" pitchFamily="34" charset="0"/>
                <a:cs typeface="Arial" pitchFamily="34" charset="0"/>
              </a:rPr>
              <a:t> Designers </a:t>
            </a:r>
          </a:p>
          <a:p>
            <a:r>
              <a:rPr lang="en-US" sz="1200" dirty="0" err="1">
                <a:latin typeface="Arial" pitchFamily="34" charset="0"/>
                <a:cs typeface="Arial" pitchFamily="34" charset="0"/>
              </a:rPr>
              <a:t>Shubhra</a:t>
            </a:r>
            <a:r>
              <a:rPr lang="en-US" sz="1200" dirty="0">
                <a:latin typeface="Arial" pitchFamily="34" charset="0"/>
                <a:cs typeface="Arial" pitchFamily="34" charset="0"/>
              </a:rPr>
              <a:t> </a:t>
            </a:r>
            <a:r>
              <a:rPr lang="en-US" sz="1200" dirty="0" err="1">
                <a:latin typeface="Arial" pitchFamily="34" charset="0"/>
                <a:cs typeface="Arial" pitchFamily="34" charset="0"/>
              </a:rPr>
              <a:t>Raje</a:t>
            </a:r>
            <a:endParaRPr lang="en-US" sz="1200" dirty="0">
              <a:latin typeface="Arial" pitchFamily="34" charset="0"/>
              <a:cs typeface="Arial" pitchFamily="34" charset="0"/>
            </a:endParaRPr>
          </a:p>
          <a:p>
            <a:r>
              <a:rPr lang="en-US" sz="1200" dirty="0" err="1">
                <a:latin typeface="Arial" pitchFamily="34" charset="0"/>
                <a:cs typeface="Arial" pitchFamily="34" charset="0"/>
              </a:rPr>
              <a:t>Sanal</a:t>
            </a:r>
            <a:r>
              <a:rPr lang="en-US" sz="1200" dirty="0">
                <a:latin typeface="Arial" pitchFamily="34" charset="0"/>
                <a:cs typeface="Arial" pitchFamily="34" charset="0"/>
              </a:rPr>
              <a:t> </a:t>
            </a:r>
            <a:r>
              <a:rPr lang="en-US" sz="1200" dirty="0" err="1">
                <a:latin typeface="Arial" pitchFamily="34" charset="0"/>
                <a:cs typeface="Arial" pitchFamily="34" charset="0"/>
              </a:rPr>
              <a:t>Thathapuzha</a:t>
            </a:r>
            <a:endParaRPr lang="en-US" sz="1200" dirty="0">
              <a:latin typeface="Arial" pitchFamily="34" charset="0"/>
              <a:cs typeface="Arial" pitchFamily="34" charset="0"/>
            </a:endParaRPr>
          </a:p>
          <a:p>
            <a:r>
              <a:rPr lang="en-US" sz="1200" dirty="0" err="1">
                <a:latin typeface="Arial" pitchFamily="34" charset="0"/>
                <a:cs typeface="Arial" pitchFamily="34" charset="0"/>
              </a:rPr>
              <a:t>Saptak</a:t>
            </a:r>
            <a:r>
              <a:rPr lang="en-US" sz="1200" dirty="0">
                <a:latin typeface="Arial" pitchFamily="34" charset="0"/>
                <a:cs typeface="Arial" pitchFamily="34" charset="0"/>
              </a:rPr>
              <a:t> Patel</a:t>
            </a:r>
          </a:p>
          <a:p>
            <a:r>
              <a:rPr lang="en-US" sz="1200" dirty="0">
                <a:latin typeface="Arial" pitchFamily="34" charset="0"/>
                <a:cs typeface="Arial" pitchFamily="34" charset="0"/>
              </a:rPr>
              <a:t>SPASM Architects</a:t>
            </a:r>
          </a:p>
        </p:txBody>
      </p:sp>
      <p:sp>
        <p:nvSpPr>
          <p:cNvPr id="23" name="Rectangle 22"/>
          <p:cNvSpPr/>
          <p:nvPr/>
        </p:nvSpPr>
        <p:spPr>
          <a:xfrm>
            <a:off x="6711155" y="5357561"/>
            <a:ext cx="1996906" cy="646331"/>
          </a:xfrm>
          <a:prstGeom prst="rect">
            <a:avLst/>
          </a:prstGeom>
        </p:spPr>
        <p:txBody>
          <a:bodyPr wrap="square">
            <a:spAutoFit/>
          </a:bodyPr>
          <a:lstStyle/>
          <a:p>
            <a:r>
              <a:rPr lang="en-US" sz="1200" dirty="0">
                <a:latin typeface="Arial" pitchFamily="34" charset="0"/>
                <a:cs typeface="Arial" pitchFamily="34" charset="0"/>
              </a:rPr>
              <a:t>U.K. Agency</a:t>
            </a:r>
          </a:p>
          <a:p>
            <a:r>
              <a:rPr lang="en-US" sz="1200" dirty="0">
                <a:latin typeface="Arial" pitchFamily="34" charset="0"/>
                <a:cs typeface="Arial" pitchFamily="34" charset="0"/>
              </a:rPr>
              <a:t>UDG</a:t>
            </a:r>
          </a:p>
          <a:p>
            <a:r>
              <a:rPr lang="en-US" sz="1200" dirty="0" err="1">
                <a:latin typeface="Arial" pitchFamily="34" charset="0"/>
                <a:cs typeface="Arial" pitchFamily="34" charset="0"/>
              </a:rPr>
              <a:t>Utpal</a:t>
            </a:r>
            <a:r>
              <a:rPr lang="en-US" sz="1200" dirty="0">
                <a:latin typeface="Arial" pitchFamily="34" charset="0"/>
                <a:cs typeface="Arial" pitchFamily="34" charset="0"/>
              </a:rPr>
              <a:t> Trivedi</a:t>
            </a:r>
          </a:p>
        </p:txBody>
      </p:sp>
      <p:sp>
        <p:nvSpPr>
          <p:cNvPr id="24" name="Rectangle 23"/>
          <p:cNvSpPr/>
          <p:nvPr/>
        </p:nvSpPr>
        <p:spPr>
          <a:xfrm>
            <a:off x="6711155" y="6001188"/>
            <a:ext cx="2747204" cy="830997"/>
          </a:xfrm>
          <a:prstGeom prst="rect">
            <a:avLst/>
          </a:prstGeom>
        </p:spPr>
        <p:txBody>
          <a:bodyPr wrap="square">
            <a:spAutoFit/>
          </a:bodyPr>
          <a:lstStyle/>
          <a:p>
            <a:r>
              <a:rPr lang="en-US" sz="1200" dirty="0" err="1">
                <a:latin typeface="Arial" pitchFamily="34" charset="0"/>
                <a:cs typeface="Arial" pitchFamily="34" charset="0"/>
              </a:rPr>
              <a:t>Varad</a:t>
            </a:r>
            <a:r>
              <a:rPr lang="en-US" sz="1200" dirty="0">
                <a:latin typeface="Arial" pitchFamily="34" charset="0"/>
                <a:cs typeface="Arial" pitchFamily="34" charset="0"/>
              </a:rPr>
              <a:t> Bhatt</a:t>
            </a:r>
          </a:p>
          <a:p>
            <a:r>
              <a:rPr lang="en-US" sz="1200" dirty="0">
                <a:latin typeface="Arial" pitchFamily="34" charset="0"/>
                <a:cs typeface="Arial" pitchFamily="34" charset="0"/>
              </a:rPr>
              <a:t>Vee Design / Ad </a:t>
            </a:r>
            <a:r>
              <a:rPr lang="en-US" sz="1200" dirty="0" err="1">
                <a:latin typeface="Arial" pitchFamily="34" charset="0"/>
                <a:cs typeface="Arial" pitchFamily="34" charset="0"/>
              </a:rPr>
              <a:t>Mobel</a:t>
            </a:r>
            <a:r>
              <a:rPr lang="en-US" sz="1200" dirty="0">
                <a:latin typeface="Arial" pitchFamily="34" charset="0"/>
                <a:cs typeface="Arial" pitchFamily="34" charset="0"/>
              </a:rPr>
              <a:t>  </a:t>
            </a:r>
          </a:p>
          <a:p>
            <a:r>
              <a:rPr lang="en-US" sz="1200" dirty="0">
                <a:latin typeface="Arial" pitchFamily="34" charset="0"/>
                <a:cs typeface="Arial" pitchFamily="34" charset="0"/>
              </a:rPr>
              <a:t>VMS Engineering &amp; Design services</a:t>
            </a:r>
          </a:p>
          <a:p>
            <a:r>
              <a:rPr lang="en-US" sz="1200" dirty="0" err="1">
                <a:latin typeface="Arial" pitchFamily="34" charset="0"/>
                <a:cs typeface="Arial" pitchFamily="34" charset="0"/>
              </a:rPr>
              <a:t>Vogelkop</a:t>
            </a:r>
            <a:r>
              <a:rPr lang="en-US" sz="1200" dirty="0">
                <a:latin typeface="Arial" pitchFamily="34" charset="0"/>
                <a:cs typeface="Arial" pitchFamily="34" charset="0"/>
              </a:rPr>
              <a:t> Design &amp; Development  </a:t>
            </a:r>
          </a:p>
        </p:txBody>
      </p:sp>
      <p:sp>
        <p:nvSpPr>
          <p:cNvPr id="25" name="Rectangle 24"/>
          <p:cNvSpPr/>
          <p:nvPr/>
        </p:nvSpPr>
        <p:spPr>
          <a:xfrm>
            <a:off x="3642703" y="2220413"/>
            <a:ext cx="1912640" cy="276999"/>
          </a:xfrm>
          <a:prstGeom prst="rect">
            <a:avLst/>
          </a:prstGeom>
        </p:spPr>
        <p:txBody>
          <a:bodyPr wrap="square">
            <a:spAutoFit/>
          </a:bodyPr>
          <a:lstStyle/>
          <a:p>
            <a:r>
              <a:rPr lang="en-US" sz="1200" dirty="0" err="1">
                <a:latin typeface="Arial" pitchFamily="34" charset="0"/>
                <a:cs typeface="Arial" pitchFamily="34" charset="0"/>
              </a:rPr>
              <a:t>Gurdev</a:t>
            </a:r>
            <a:r>
              <a:rPr lang="en-US" sz="1200" dirty="0">
                <a:latin typeface="Arial" pitchFamily="34" charset="0"/>
                <a:cs typeface="Arial" pitchFamily="34" charset="0"/>
              </a:rPr>
              <a:t> Singh</a:t>
            </a:r>
          </a:p>
        </p:txBody>
      </p:sp>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1000" fill="hold"/>
                                        <p:tgtEl>
                                          <p:spTgt spid="5"/>
                                        </p:tgtEl>
                                        <p:attrNameLst>
                                          <p:attrName>ppt_x</p:attrName>
                                        </p:attrNameLst>
                                      </p:cBhvr>
                                      <p:tavLst>
                                        <p:tav tm="0">
                                          <p:val>
                                            <p:strVal val="#ppt_x"/>
                                          </p:val>
                                        </p:tav>
                                        <p:tav tm="100000">
                                          <p:val>
                                            <p:strVal val="#ppt_x"/>
                                          </p:val>
                                        </p:tav>
                                      </p:tavLst>
                                    </p:anim>
                                    <p:anim calcmode="lin" valueType="num">
                                      <p:cBhvr additive="base">
                                        <p:cTn id="18" dur="10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000" fill="hold"/>
                                        <p:tgtEl>
                                          <p:spTgt spid="7"/>
                                        </p:tgtEl>
                                        <p:attrNameLst>
                                          <p:attrName>ppt_x</p:attrName>
                                        </p:attrNameLst>
                                      </p:cBhvr>
                                      <p:tavLst>
                                        <p:tav tm="0">
                                          <p:val>
                                            <p:strVal val="#ppt_x"/>
                                          </p:val>
                                        </p:tav>
                                        <p:tav tm="100000">
                                          <p:val>
                                            <p:strVal val="#ppt_x"/>
                                          </p:val>
                                        </p:tav>
                                      </p:tavLst>
                                    </p:anim>
                                    <p:anim calcmode="lin" valueType="num">
                                      <p:cBhvr additive="base">
                                        <p:cTn id="23" dur="1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ppt_x"/>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5000"/>
                            </p:stCondLst>
                            <p:childTnLst>
                              <p:par>
                                <p:cTn id="30" presetID="2" presetClass="entr" presetSubtype="4"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1000" fill="hold"/>
                                        <p:tgtEl>
                                          <p:spTgt spid="9"/>
                                        </p:tgtEl>
                                        <p:attrNameLst>
                                          <p:attrName>ppt_x</p:attrName>
                                        </p:attrNameLst>
                                      </p:cBhvr>
                                      <p:tavLst>
                                        <p:tav tm="0">
                                          <p:val>
                                            <p:strVal val="#ppt_x"/>
                                          </p:val>
                                        </p:tav>
                                        <p:tav tm="100000">
                                          <p:val>
                                            <p:strVal val="#ppt_x"/>
                                          </p:val>
                                        </p:tav>
                                      </p:tavLst>
                                    </p:anim>
                                    <p:anim calcmode="lin" valueType="num">
                                      <p:cBhvr additive="base">
                                        <p:cTn id="33" dur="1000" fill="hold"/>
                                        <p:tgtEl>
                                          <p:spTgt spid="9"/>
                                        </p:tgtEl>
                                        <p:attrNameLst>
                                          <p:attrName>ppt_y</p:attrName>
                                        </p:attrNameLst>
                                      </p:cBhvr>
                                      <p:tavLst>
                                        <p:tav tm="0">
                                          <p:val>
                                            <p:strVal val="1+#ppt_h/2"/>
                                          </p:val>
                                        </p:tav>
                                        <p:tav tm="100000">
                                          <p:val>
                                            <p:strVal val="#ppt_y"/>
                                          </p:val>
                                        </p:tav>
                                      </p:tavLst>
                                    </p:anim>
                                  </p:childTnLst>
                                </p:cTn>
                              </p:par>
                            </p:childTnLst>
                          </p:cTn>
                        </p:par>
                        <p:par>
                          <p:cTn id="34" fill="hold">
                            <p:stCondLst>
                              <p:cond delay="6000"/>
                            </p:stCondLst>
                            <p:childTnLst>
                              <p:par>
                                <p:cTn id="35" presetID="2" presetClass="entr" presetSubtype="4"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1000" fill="hold"/>
                                        <p:tgtEl>
                                          <p:spTgt spid="25"/>
                                        </p:tgtEl>
                                        <p:attrNameLst>
                                          <p:attrName>ppt_x</p:attrName>
                                        </p:attrNameLst>
                                      </p:cBhvr>
                                      <p:tavLst>
                                        <p:tav tm="0">
                                          <p:val>
                                            <p:strVal val="#ppt_x"/>
                                          </p:val>
                                        </p:tav>
                                        <p:tav tm="100000">
                                          <p:val>
                                            <p:strVal val="#ppt_x"/>
                                          </p:val>
                                        </p:tav>
                                      </p:tavLst>
                                    </p:anim>
                                    <p:anim calcmode="lin" valueType="num">
                                      <p:cBhvr additive="base">
                                        <p:cTn id="38" dur="1000" fill="hold"/>
                                        <p:tgtEl>
                                          <p:spTgt spid="25"/>
                                        </p:tgtEl>
                                        <p:attrNameLst>
                                          <p:attrName>ppt_y</p:attrName>
                                        </p:attrNameLst>
                                      </p:cBhvr>
                                      <p:tavLst>
                                        <p:tav tm="0">
                                          <p:val>
                                            <p:strVal val="1+#ppt_h/2"/>
                                          </p:val>
                                        </p:tav>
                                        <p:tav tm="100000">
                                          <p:val>
                                            <p:strVal val="#ppt_y"/>
                                          </p:val>
                                        </p:tav>
                                      </p:tavLst>
                                    </p:anim>
                                  </p:childTnLst>
                                </p:cTn>
                              </p:par>
                            </p:childTnLst>
                          </p:cTn>
                        </p:par>
                        <p:par>
                          <p:cTn id="39" fill="hold">
                            <p:stCondLst>
                              <p:cond delay="7000"/>
                            </p:stCondLst>
                            <p:childTnLst>
                              <p:par>
                                <p:cTn id="40" presetID="2" presetClass="entr" presetSubtype="4"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1000" fill="hold"/>
                                        <p:tgtEl>
                                          <p:spTgt spid="12"/>
                                        </p:tgtEl>
                                        <p:attrNameLst>
                                          <p:attrName>ppt_x</p:attrName>
                                        </p:attrNameLst>
                                      </p:cBhvr>
                                      <p:tavLst>
                                        <p:tav tm="0">
                                          <p:val>
                                            <p:strVal val="#ppt_x"/>
                                          </p:val>
                                        </p:tav>
                                        <p:tav tm="100000">
                                          <p:val>
                                            <p:strVal val="#ppt_x"/>
                                          </p:val>
                                        </p:tav>
                                      </p:tavLst>
                                    </p:anim>
                                    <p:anim calcmode="lin" valueType="num">
                                      <p:cBhvr additive="base">
                                        <p:cTn id="43" dur="1000" fill="hold"/>
                                        <p:tgtEl>
                                          <p:spTgt spid="12"/>
                                        </p:tgtEl>
                                        <p:attrNameLst>
                                          <p:attrName>ppt_y</p:attrName>
                                        </p:attrNameLst>
                                      </p:cBhvr>
                                      <p:tavLst>
                                        <p:tav tm="0">
                                          <p:val>
                                            <p:strVal val="1+#ppt_h/2"/>
                                          </p:val>
                                        </p:tav>
                                        <p:tav tm="100000">
                                          <p:val>
                                            <p:strVal val="#ppt_y"/>
                                          </p:val>
                                        </p:tav>
                                      </p:tavLst>
                                    </p:anim>
                                  </p:childTnLst>
                                </p:cTn>
                              </p:par>
                            </p:childTnLst>
                          </p:cTn>
                        </p:par>
                        <p:par>
                          <p:cTn id="44" fill="hold">
                            <p:stCondLst>
                              <p:cond delay="8000"/>
                            </p:stCondLst>
                            <p:childTnLst>
                              <p:par>
                                <p:cTn id="45" presetID="2" presetClass="entr" presetSubtype="4"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1000" fill="hold"/>
                                        <p:tgtEl>
                                          <p:spTgt spid="13"/>
                                        </p:tgtEl>
                                        <p:attrNameLst>
                                          <p:attrName>ppt_x</p:attrName>
                                        </p:attrNameLst>
                                      </p:cBhvr>
                                      <p:tavLst>
                                        <p:tav tm="0">
                                          <p:val>
                                            <p:strVal val="#ppt_x"/>
                                          </p:val>
                                        </p:tav>
                                        <p:tav tm="100000">
                                          <p:val>
                                            <p:strVal val="#ppt_x"/>
                                          </p:val>
                                        </p:tav>
                                      </p:tavLst>
                                    </p:anim>
                                    <p:anim calcmode="lin" valueType="num">
                                      <p:cBhvr additive="base">
                                        <p:cTn id="48" dur="1000" fill="hold"/>
                                        <p:tgtEl>
                                          <p:spTgt spid="13"/>
                                        </p:tgtEl>
                                        <p:attrNameLst>
                                          <p:attrName>ppt_y</p:attrName>
                                        </p:attrNameLst>
                                      </p:cBhvr>
                                      <p:tavLst>
                                        <p:tav tm="0">
                                          <p:val>
                                            <p:strVal val="1+#ppt_h/2"/>
                                          </p:val>
                                        </p:tav>
                                        <p:tav tm="100000">
                                          <p:val>
                                            <p:strVal val="#ppt_y"/>
                                          </p:val>
                                        </p:tav>
                                      </p:tavLst>
                                    </p:anim>
                                  </p:childTnLst>
                                </p:cTn>
                              </p:par>
                            </p:childTnLst>
                          </p:cTn>
                        </p:par>
                        <p:par>
                          <p:cTn id="49" fill="hold">
                            <p:stCondLst>
                              <p:cond delay="9000"/>
                            </p:stCondLst>
                            <p:childTnLst>
                              <p:par>
                                <p:cTn id="50" presetID="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1000" fill="hold"/>
                                        <p:tgtEl>
                                          <p:spTgt spid="14"/>
                                        </p:tgtEl>
                                        <p:attrNameLst>
                                          <p:attrName>ppt_x</p:attrName>
                                        </p:attrNameLst>
                                      </p:cBhvr>
                                      <p:tavLst>
                                        <p:tav tm="0">
                                          <p:val>
                                            <p:strVal val="#ppt_x"/>
                                          </p:val>
                                        </p:tav>
                                        <p:tav tm="100000">
                                          <p:val>
                                            <p:strVal val="#ppt_x"/>
                                          </p:val>
                                        </p:tav>
                                      </p:tavLst>
                                    </p:anim>
                                    <p:anim calcmode="lin" valueType="num">
                                      <p:cBhvr additive="base">
                                        <p:cTn id="53" dur="1000" fill="hold"/>
                                        <p:tgtEl>
                                          <p:spTgt spid="14"/>
                                        </p:tgtEl>
                                        <p:attrNameLst>
                                          <p:attrName>ppt_y</p:attrName>
                                        </p:attrNameLst>
                                      </p:cBhvr>
                                      <p:tavLst>
                                        <p:tav tm="0">
                                          <p:val>
                                            <p:strVal val="1+#ppt_h/2"/>
                                          </p:val>
                                        </p:tav>
                                        <p:tav tm="100000">
                                          <p:val>
                                            <p:strVal val="#ppt_y"/>
                                          </p:val>
                                        </p:tav>
                                      </p:tavLst>
                                    </p:anim>
                                  </p:childTnLst>
                                </p:cTn>
                              </p:par>
                            </p:childTnLst>
                          </p:cTn>
                        </p:par>
                        <p:par>
                          <p:cTn id="54" fill="hold">
                            <p:stCondLst>
                              <p:cond delay="10000"/>
                            </p:stCondLst>
                            <p:childTnLst>
                              <p:par>
                                <p:cTn id="55" presetID="2" presetClass="entr" presetSubtype="4"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1000" fill="hold"/>
                                        <p:tgtEl>
                                          <p:spTgt spid="15"/>
                                        </p:tgtEl>
                                        <p:attrNameLst>
                                          <p:attrName>ppt_x</p:attrName>
                                        </p:attrNameLst>
                                      </p:cBhvr>
                                      <p:tavLst>
                                        <p:tav tm="0">
                                          <p:val>
                                            <p:strVal val="#ppt_x"/>
                                          </p:val>
                                        </p:tav>
                                        <p:tav tm="100000">
                                          <p:val>
                                            <p:strVal val="#ppt_x"/>
                                          </p:val>
                                        </p:tav>
                                      </p:tavLst>
                                    </p:anim>
                                    <p:anim calcmode="lin" valueType="num">
                                      <p:cBhvr additive="base">
                                        <p:cTn id="58" dur="1000" fill="hold"/>
                                        <p:tgtEl>
                                          <p:spTgt spid="15"/>
                                        </p:tgtEl>
                                        <p:attrNameLst>
                                          <p:attrName>ppt_y</p:attrName>
                                        </p:attrNameLst>
                                      </p:cBhvr>
                                      <p:tavLst>
                                        <p:tav tm="0">
                                          <p:val>
                                            <p:strVal val="1+#ppt_h/2"/>
                                          </p:val>
                                        </p:tav>
                                        <p:tav tm="100000">
                                          <p:val>
                                            <p:strVal val="#ppt_y"/>
                                          </p:val>
                                        </p:tav>
                                      </p:tavLst>
                                    </p:anim>
                                  </p:childTnLst>
                                </p:cTn>
                              </p:par>
                            </p:childTnLst>
                          </p:cTn>
                        </p:par>
                        <p:par>
                          <p:cTn id="59" fill="hold">
                            <p:stCondLst>
                              <p:cond delay="11000"/>
                            </p:stCondLst>
                            <p:childTnLst>
                              <p:par>
                                <p:cTn id="60" presetID="2" presetClass="entr" presetSubtype="4"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1000" fill="hold"/>
                                        <p:tgtEl>
                                          <p:spTgt spid="16"/>
                                        </p:tgtEl>
                                        <p:attrNameLst>
                                          <p:attrName>ppt_x</p:attrName>
                                        </p:attrNameLst>
                                      </p:cBhvr>
                                      <p:tavLst>
                                        <p:tav tm="0">
                                          <p:val>
                                            <p:strVal val="#ppt_x"/>
                                          </p:val>
                                        </p:tav>
                                        <p:tav tm="100000">
                                          <p:val>
                                            <p:strVal val="#ppt_x"/>
                                          </p:val>
                                        </p:tav>
                                      </p:tavLst>
                                    </p:anim>
                                    <p:anim calcmode="lin" valueType="num">
                                      <p:cBhvr additive="base">
                                        <p:cTn id="63" dur="10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12000"/>
                            </p:stCondLst>
                            <p:childTnLst>
                              <p:par>
                                <p:cTn id="65" presetID="2" presetClass="entr" presetSubtype="4"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1000" fill="hold"/>
                                        <p:tgtEl>
                                          <p:spTgt spid="17"/>
                                        </p:tgtEl>
                                        <p:attrNameLst>
                                          <p:attrName>ppt_x</p:attrName>
                                        </p:attrNameLst>
                                      </p:cBhvr>
                                      <p:tavLst>
                                        <p:tav tm="0">
                                          <p:val>
                                            <p:strVal val="#ppt_x"/>
                                          </p:val>
                                        </p:tav>
                                        <p:tav tm="100000">
                                          <p:val>
                                            <p:strVal val="#ppt_x"/>
                                          </p:val>
                                        </p:tav>
                                      </p:tavLst>
                                    </p:anim>
                                    <p:anim calcmode="lin" valueType="num">
                                      <p:cBhvr additive="base">
                                        <p:cTn id="68" dur="1000" fill="hold"/>
                                        <p:tgtEl>
                                          <p:spTgt spid="17"/>
                                        </p:tgtEl>
                                        <p:attrNameLst>
                                          <p:attrName>ppt_y</p:attrName>
                                        </p:attrNameLst>
                                      </p:cBhvr>
                                      <p:tavLst>
                                        <p:tav tm="0">
                                          <p:val>
                                            <p:strVal val="1+#ppt_h/2"/>
                                          </p:val>
                                        </p:tav>
                                        <p:tav tm="100000">
                                          <p:val>
                                            <p:strVal val="#ppt_y"/>
                                          </p:val>
                                        </p:tav>
                                      </p:tavLst>
                                    </p:anim>
                                  </p:childTnLst>
                                </p:cTn>
                              </p:par>
                            </p:childTnLst>
                          </p:cTn>
                        </p:par>
                        <p:par>
                          <p:cTn id="69" fill="hold">
                            <p:stCondLst>
                              <p:cond delay="13000"/>
                            </p:stCondLst>
                            <p:childTnLst>
                              <p:par>
                                <p:cTn id="70" presetID="2" presetClass="entr" presetSubtype="4"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additive="base">
                                        <p:cTn id="72" dur="1000" fill="hold"/>
                                        <p:tgtEl>
                                          <p:spTgt spid="18"/>
                                        </p:tgtEl>
                                        <p:attrNameLst>
                                          <p:attrName>ppt_x</p:attrName>
                                        </p:attrNameLst>
                                      </p:cBhvr>
                                      <p:tavLst>
                                        <p:tav tm="0">
                                          <p:val>
                                            <p:strVal val="#ppt_x"/>
                                          </p:val>
                                        </p:tav>
                                        <p:tav tm="100000">
                                          <p:val>
                                            <p:strVal val="#ppt_x"/>
                                          </p:val>
                                        </p:tav>
                                      </p:tavLst>
                                    </p:anim>
                                    <p:anim calcmode="lin" valueType="num">
                                      <p:cBhvr additive="base">
                                        <p:cTn id="73" dur="1000" fill="hold"/>
                                        <p:tgtEl>
                                          <p:spTgt spid="18"/>
                                        </p:tgtEl>
                                        <p:attrNameLst>
                                          <p:attrName>ppt_y</p:attrName>
                                        </p:attrNameLst>
                                      </p:cBhvr>
                                      <p:tavLst>
                                        <p:tav tm="0">
                                          <p:val>
                                            <p:strVal val="1+#ppt_h/2"/>
                                          </p:val>
                                        </p:tav>
                                        <p:tav tm="100000">
                                          <p:val>
                                            <p:strVal val="#ppt_y"/>
                                          </p:val>
                                        </p:tav>
                                      </p:tavLst>
                                    </p:anim>
                                  </p:childTnLst>
                                </p:cTn>
                              </p:par>
                            </p:childTnLst>
                          </p:cTn>
                        </p:par>
                        <p:par>
                          <p:cTn id="74" fill="hold">
                            <p:stCondLst>
                              <p:cond delay="14000"/>
                            </p:stCondLst>
                            <p:childTnLst>
                              <p:par>
                                <p:cTn id="75" presetID="2" presetClass="entr" presetSubtype="4"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1000" fill="hold"/>
                                        <p:tgtEl>
                                          <p:spTgt spid="19"/>
                                        </p:tgtEl>
                                        <p:attrNameLst>
                                          <p:attrName>ppt_x</p:attrName>
                                        </p:attrNameLst>
                                      </p:cBhvr>
                                      <p:tavLst>
                                        <p:tav tm="0">
                                          <p:val>
                                            <p:strVal val="#ppt_x"/>
                                          </p:val>
                                        </p:tav>
                                        <p:tav tm="100000">
                                          <p:val>
                                            <p:strVal val="#ppt_x"/>
                                          </p:val>
                                        </p:tav>
                                      </p:tavLst>
                                    </p:anim>
                                    <p:anim calcmode="lin" valueType="num">
                                      <p:cBhvr additive="base">
                                        <p:cTn id="78" dur="1000" fill="hold"/>
                                        <p:tgtEl>
                                          <p:spTgt spid="19"/>
                                        </p:tgtEl>
                                        <p:attrNameLst>
                                          <p:attrName>ppt_y</p:attrName>
                                        </p:attrNameLst>
                                      </p:cBhvr>
                                      <p:tavLst>
                                        <p:tav tm="0">
                                          <p:val>
                                            <p:strVal val="1+#ppt_h/2"/>
                                          </p:val>
                                        </p:tav>
                                        <p:tav tm="100000">
                                          <p:val>
                                            <p:strVal val="#ppt_y"/>
                                          </p:val>
                                        </p:tav>
                                      </p:tavLst>
                                    </p:anim>
                                  </p:childTnLst>
                                </p:cTn>
                              </p:par>
                            </p:childTnLst>
                          </p:cTn>
                        </p:par>
                        <p:par>
                          <p:cTn id="79" fill="hold">
                            <p:stCondLst>
                              <p:cond delay="15000"/>
                            </p:stCondLst>
                            <p:childTnLst>
                              <p:par>
                                <p:cTn id="80" presetID="2" presetClass="entr" presetSubtype="4"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1000" fill="hold"/>
                                        <p:tgtEl>
                                          <p:spTgt spid="20"/>
                                        </p:tgtEl>
                                        <p:attrNameLst>
                                          <p:attrName>ppt_x</p:attrName>
                                        </p:attrNameLst>
                                      </p:cBhvr>
                                      <p:tavLst>
                                        <p:tav tm="0">
                                          <p:val>
                                            <p:strVal val="#ppt_x"/>
                                          </p:val>
                                        </p:tav>
                                        <p:tav tm="100000">
                                          <p:val>
                                            <p:strVal val="#ppt_x"/>
                                          </p:val>
                                        </p:tav>
                                      </p:tavLst>
                                    </p:anim>
                                    <p:anim calcmode="lin" valueType="num">
                                      <p:cBhvr additive="base">
                                        <p:cTn id="83" dur="1000" fill="hold"/>
                                        <p:tgtEl>
                                          <p:spTgt spid="20"/>
                                        </p:tgtEl>
                                        <p:attrNameLst>
                                          <p:attrName>ppt_y</p:attrName>
                                        </p:attrNameLst>
                                      </p:cBhvr>
                                      <p:tavLst>
                                        <p:tav tm="0">
                                          <p:val>
                                            <p:strVal val="1+#ppt_h/2"/>
                                          </p:val>
                                        </p:tav>
                                        <p:tav tm="100000">
                                          <p:val>
                                            <p:strVal val="#ppt_y"/>
                                          </p:val>
                                        </p:tav>
                                      </p:tavLst>
                                    </p:anim>
                                  </p:childTnLst>
                                </p:cTn>
                              </p:par>
                            </p:childTnLst>
                          </p:cTn>
                        </p:par>
                        <p:par>
                          <p:cTn id="84" fill="hold">
                            <p:stCondLst>
                              <p:cond delay="16000"/>
                            </p:stCondLst>
                            <p:childTnLst>
                              <p:par>
                                <p:cTn id="85" presetID="2" presetClass="entr" presetSubtype="4"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1000" fill="hold"/>
                                        <p:tgtEl>
                                          <p:spTgt spid="21"/>
                                        </p:tgtEl>
                                        <p:attrNameLst>
                                          <p:attrName>ppt_x</p:attrName>
                                        </p:attrNameLst>
                                      </p:cBhvr>
                                      <p:tavLst>
                                        <p:tav tm="0">
                                          <p:val>
                                            <p:strVal val="#ppt_x"/>
                                          </p:val>
                                        </p:tav>
                                        <p:tav tm="100000">
                                          <p:val>
                                            <p:strVal val="#ppt_x"/>
                                          </p:val>
                                        </p:tav>
                                      </p:tavLst>
                                    </p:anim>
                                    <p:anim calcmode="lin" valueType="num">
                                      <p:cBhvr additive="base">
                                        <p:cTn id="88" dur="1000" fill="hold"/>
                                        <p:tgtEl>
                                          <p:spTgt spid="21"/>
                                        </p:tgtEl>
                                        <p:attrNameLst>
                                          <p:attrName>ppt_y</p:attrName>
                                        </p:attrNameLst>
                                      </p:cBhvr>
                                      <p:tavLst>
                                        <p:tav tm="0">
                                          <p:val>
                                            <p:strVal val="1+#ppt_h/2"/>
                                          </p:val>
                                        </p:tav>
                                        <p:tav tm="100000">
                                          <p:val>
                                            <p:strVal val="#ppt_y"/>
                                          </p:val>
                                        </p:tav>
                                      </p:tavLst>
                                    </p:anim>
                                  </p:childTnLst>
                                </p:cTn>
                              </p:par>
                            </p:childTnLst>
                          </p:cTn>
                        </p:par>
                        <p:par>
                          <p:cTn id="89" fill="hold">
                            <p:stCondLst>
                              <p:cond delay="17000"/>
                            </p:stCondLst>
                            <p:childTnLst>
                              <p:par>
                                <p:cTn id="90" presetID="2" presetClass="entr" presetSubtype="4"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1000" fill="hold"/>
                                        <p:tgtEl>
                                          <p:spTgt spid="22"/>
                                        </p:tgtEl>
                                        <p:attrNameLst>
                                          <p:attrName>ppt_x</p:attrName>
                                        </p:attrNameLst>
                                      </p:cBhvr>
                                      <p:tavLst>
                                        <p:tav tm="0">
                                          <p:val>
                                            <p:strVal val="#ppt_x"/>
                                          </p:val>
                                        </p:tav>
                                        <p:tav tm="100000">
                                          <p:val>
                                            <p:strVal val="#ppt_x"/>
                                          </p:val>
                                        </p:tav>
                                      </p:tavLst>
                                    </p:anim>
                                    <p:anim calcmode="lin" valueType="num">
                                      <p:cBhvr additive="base">
                                        <p:cTn id="93" dur="1000" fill="hold"/>
                                        <p:tgtEl>
                                          <p:spTgt spid="22"/>
                                        </p:tgtEl>
                                        <p:attrNameLst>
                                          <p:attrName>ppt_y</p:attrName>
                                        </p:attrNameLst>
                                      </p:cBhvr>
                                      <p:tavLst>
                                        <p:tav tm="0">
                                          <p:val>
                                            <p:strVal val="1+#ppt_h/2"/>
                                          </p:val>
                                        </p:tav>
                                        <p:tav tm="100000">
                                          <p:val>
                                            <p:strVal val="#ppt_y"/>
                                          </p:val>
                                        </p:tav>
                                      </p:tavLst>
                                    </p:anim>
                                  </p:childTnLst>
                                </p:cTn>
                              </p:par>
                            </p:childTnLst>
                          </p:cTn>
                        </p:par>
                        <p:par>
                          <p:cTn id="94" fill="hold">
                            <p:stCondLst>
                              <p:cond delay="18000"/>
                            </p:stCondLst>
                            <p:childTnLst>
                              <p:par>
                                <p:cTn id="95" presetID="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1000" fill="hold"/>
                                        <p:tgtEl>
                                          <p:spTgt spid="23"/>
                                        </p:tgtEl>
                                        <p:attrNameLst>
                                          <p:attrName>ppt_x</p:attrName>
                                        </p:attrNameLst>
                                      </p:cBhvr>
                                      <p:tavLst>
                                        <p:tav tm="0">
                                          <p:val>
                                            <p:strVal val="#ppt_x"/>
                                          </p:val>
                                        </p:tav>
                                        <p:tav tm="100000">
                                          <p:val>
                                            <p:strVal val="#ppt_x"/>
                                          </p:val>
                                        </p:tav>
                                      </p:tavLst>
                                    </p:anim>
                                    <p:anim calcmode="lin" valueType="num">
                                      <p:cBhvr additive="base">
                                        <p:cTn id="98" dur="1000" fill="hold"/>
                                        <p:tgtEl>
                                          <p:spTgt spid="23"/>
                                        </p:tgtEl>
                                        <p:attrNameLst>
                                          <p:attrName>ppt_y</p:attrName>
                                        </p:attrNameLst>
                                      </p:cBhvr>
                                      <p:tavLst>
                                        <p:tav tm="0">
                                          <p:val>
                                            <p:strVal val="1+#ppt_h/2"/>
                                          </p:val>
                                        </p:tav>
                                        <p:tav tm="100000">
                                          <p:val>
                                            <p:strVal val="#ppt_y"/>
                                          </p:val>
                                        </p:tav>
                                      </p:tavLst>
                                    </p:anim>
                                  </p:childTnLst>
                                </p:cTn>
                              </p:par>
                            </p:childTnLst>
                          </p:cTn>
                        </p:par>
                        <p:par>
                          <p:cTn id="99" fill="hold">
                            <p:stCondLst>
                              <p:cond delay="19000"/>
                            </p:stCondLst>
                            <p:childTnLst>
                              <p:par>
                                <p:cTn id="100" presetID="2" presetClass="entr" presetSubtype="4"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1000" fill="hold"/>
                                        <p:tgtEl>
                                          <p:spTgt spid="24"/>
                                        </p:tgtEl>
                                        <p:attrNameLst>
                                          <p:attrName>ppt_x</p:attrName>
                                        </p:attrNameLst>
                                      </p:cBhvr>
                                      <p:tavLst>
                                        <p:tav tm="0">
                                          <p:val>
                                            <p:strVal val="#ppt_x"/>
                                          </p:val>
                                        </p:tav>
                                        <p:tav tm="100000">
                                          <p:val>
                                            <p:strVal val="#ppt_x"/>
                                          </p:val>
                                        </p:tav>
                                      </p:tavLst>
                                    </p:anim>
                                    <p:anim calcmode="lin" valueType="num">
                                      <p:cBhvr additive="base">
                                        <p:cTn id="103"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7" grpId="0"/>
      <p:bldP spid="8" grpId="0"/>
      <p:bldP spid="9"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p:cNvSpPr/>
          <p:nvPr/>
        </p:nvSpPr>
        <p:spPr>
          <a:xfrm>
            <a:off x="7162800" y="609600"/>
            <a:ext cx="2467343"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Current Projects</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12</a:t>
            </a:fld>
            <a:endParaRPr lang="en-US">
              <a:latin typeface="Arial" pitchFamily="34" charset="0"/>
              <a:cs typeface="Arial" pitchFamily="34" charset="0"/>
            </a:endParaRPr>
          </a:p>
        </p:txBody>
      </p:sp>
      <p:sp>
        <p:nvSpPr>
          <p:cNvPr id="17" name="TextBox 16"/>
          <p:cNvSpPr txBox="1"/>
          <p:nvPr/>
        </p:nvSpPr>
        <p:spPr>
          <a:xfrm>
            <a:off x="733295" y="1906768"/>
            <a:ext cx="2819400" cy="3662541"/>
          </a:xfrm>
          <a:prstGeom prst="rect">
            <a:avLst/>
          </a:prstGeom>
          <a:noFill/>
        </p:spPr>
        <p:txBody>
          <a:bodyPr wrap="square" rtlCol="0">
            <a:spAutoFit/>
          </a:bodyPr>
          <a:lstStyle/>
          <a:p>
            <a:r>
              <a:rPr lang="en-US" sz="1100" b="1" dirty="0">
                <a:solidFill>
                  <a:srgbClr val="000000"/>
                </a:solidFill>
                <a:latin typeface="Arial" pitchFamily="34" charset="0"/>
                <a:cs typeface="Arial" pitchFamily="34" charset="0"/>
              </a:rPr>
              <a:t>Gujarat </a:t>
            </a:r>
            <a:r>
              <a:rPr lang="en-US" sz="1100" b="1" dirty="0" err="1">
                <a:solidFill>
                  <a:srgbClr val="000000"/>
                </a:solidFill>
                <a:latin typeface="Arial" pitchFamily="34" charset="0"/>
                <a:cs typeface="Arial" pitchFamily="34" charset="0"/>
              </a:rPr>
              <a:t>Univiersity</a:t>
            </a:r>
            <a:r>
              <a:rPr lang="en-US" sz="1100" b="1" dirty="0">
                <a:solidFill>
                  <a:srgbClr val="000000"/>
                </a:solidFill>
                <a:latin typeface="Arial" pitchFamily="34" charset="0"/>
                <a:cs typeface="Arial" pitchFamily="34" charset="0"/>
              </a:rPr>
              <a:t> :</a:t>
            </a:r>
          </a:p>
          <a:p>
            <a:r>
              <a:rPr lang="en-US" sz="1100" b="1" dirty="0">
                <a:solidFill>
                  <a:srgbClr val="000000"/>
                </a:solidFill>
                <a:latin typeface="Arial" pitchFamily="34" charset="0"/>
                <a:cs typeface="Arial" pitchFamily="34" charset="0"/>
              </a:rPr>
              <a:t>Electrical Infrastructure planning</a:t>
            </a:r>
          </a:p>
          <a:p>
            <a:r>
              <a:rPr lang="en-US" sz="1100" dirty="0">
                <a:solidFill>
                  <a:srgbClr val="000000"/>
                </a:solidFill>
                <a:latin typeface="Arial" pitchFamily="34" charset="0"/>
                <a:cs typeface="Arial" pitchFamily="34" charset="0"/>
              </a:rPr>
              <a:t>Computer Science Center</a:t>
            </a:r>
          </a:p>
          <a:p>
            <a:r>
              <a:rPr lang="en-US" sz="1100" dirty="0">
                <a:solidFill>
                  <a:srgbClr val="000000"/>
                </a:solidFill>
                <a:latin typeface="Arial" pitchFamily="34" charset="0"/>
                <a:cs typeface="Arial" pitchFamily="34" charset="0"/>
              </a:rPr>
              <a:t>Tennis courts</a:t>
            </a:r>
          </a:p>
          <a:p>
            <a:r>
              <a:rPr lang="en-US" sz="1100" dirty="0">
                <a:solidFill>
                  <a:srgbClr val="000000"/>
                </a:solidFill>
                <a:latin typeface="Arial" pitchFamily="34" charset="0"/>
                <a:cs typeface="Arial" pitchFamily="34" charset="0"/>
              </a:rPr>
              <a:t>GU SEC Building</a:t>
            </a:r>
          </a:p>
          <a:p>
            <a:r>
              <a:rPr lang="en-US" sz="1100" dirty="0">
                <a:solidFill>
                  <a:srgbClr val="000000"/>
                </a:solidFill>
                <a:latin typeface="Arial" pitchFamily="34" charset="0"/>
                <a:cs typeface="Arial" pitchFamily="34" charset="0"/>
              </a:rPr>
              <a:t>GU Staff Quarters</a:t>
            </a:r>
          </a:p>
          <a:p>
            <a:endParaRPr lang="en-US" sz="1100" b="1" dirty="0">
              <a:solidFill>
                <a:srgbClr val="000000"/>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Auctors</a:t>
            </a:r>
            <a:r>
              <a:rPr lang="en-US" sz="1100" b="1" dirty="0">
                <a:solidFill>
                  <a:srgbClr val="000000"/>
                </a:solidFill>
                <a:latin typeface="Arial" pitchFamily="34" charset="0"/>
                <a:cs typeface="Arial" pitchFamily="34" charset="0"/>
              </a:rPr>
              <a:t> Design</a:t>
            </a:r>
          </a:p>
          <a:p>
            <a:endParaRPr lang="en-IN" sz="1100" dirty="0">
              <a:latin typeface="Arial" pitchFamily="34" charset="0"/>
              <a:cs typeface="Arial" pitchFamily="34" charset="0"/>
            </a:endParaRPr>
          </a:p>
          <a:p>
            <a:r>
              <a:rPr lang="en-IN" sz="1100" b="1" dirty="0">
                <a:latin typeface="Arial" pitchFamily="34" charset="0"/>
                <a:cs typeface="Arial" pitchFamily="34" charset="0"/>
              </a:rPr>
              <a:t>NID Ahmedabad &amp; Gandhinagar</a:t>
            </a:r>
          </a:p>
          <a:p>
            <a:r>
              <a:rPr lang="en-IN" sz="1100" dirty="0">
                <a:latin typeface="Arial" pitchFamily="34" charset="0"/>
                <a:cs typeface="Arial" pitchFamily="34" charset="0"/>
              </a:rPr>
              <a:t>Bimal Mistry</a:t>
            </a:r>
            <a:endParaRPr lang="en-US" sz="1100" dirty="0">
              <a:latin typeface="Arial" pitchFamily="34" charset="0"/>
              <a:cs typeface="Arial" pitchFamily="34" charset="0"/>
            </a:endParaRPr>
          </a:p>
          <a:p>
            <a:endParaRPr lang="en-IN" sz="1100" dirty="0">
              <a:latin typeface="Arial" pitchFamily="34" charset="0"/>
              <a:cs typeface="Arial" pitchFamily="34" charset="0"/>
            </a:endParaRPr>
          </a:p>
          <a:p>
            <a:r>
              <a:rPr lang="en-IN" sz="1100" b="1" dirty="0">
                <a:latin typeface="Arial" pitchFamily="34" charset="0"/>
                <a:cs typeface="Arial" pitchFamily="34" charset="0"/>
              </a:rPr>
              <a:t>IIM-AHD-CIIE BUILDING</a:t>
            </a:r>
          </a:p>
          <a:p>
            <a:r>
              <a:rPr lang="en-IN" sz="1100" dirty="0">
                <a:latin typeface="Arial" pitchFamily="34" charset="0"/>
                <a:cs typeface="Arial" pitchFamily="34" charset="0"/>
              </a:rPr>
              <a:t>A New Dimension</a:t>
            </a:r>
            <a:endParaRPr lang="en-US" sz="1100" dirty="0">
              <a:latin typeface="Arial" pitchFamily="34" charset="0"/>
              <a:cs typeface="Arial" pitchFamily="34" charset="0"/>
            </a:endParaRPr>
          </a:p>
          <a:p>
            <a:endParaRPr lang="en-US" sz="1100" b="1" dirty="0">
              <a:solidFill>
                <a:srgbClr val="000000"/>
              </a:solidFill>
              <a:latin typeface="Arial" pitchFamily="34" charset="0"/>
              <a:cs typeface="Arial" pitchFamily="34" charset="0"/>
            </a:endParaRPr>
          </a:p>
          <a:p>
            <a:r>
              <a:rPr lang="en-US" sz="1100" b="1" dirty="0">
                <a:latin typeface="Arial" pitchFamily="34" charset="0"/>
                <a:cs typeface="Arial" pitchFamily="34" charset="0"/>
              </a:rPr>
              <a:t>GAUDIUM School at Hyderabad</a:t>
            </a:r>
          </a:p>
          <a:p>
            <a:r>
              <a:rPr lang="en-US" sz="1100" dirty="0">
                <a:latin typeface="Arial" pitchFamily="34" charset="0"/>
                <a:cs typeface="Arial" pitchFamily="34" charset="0"/>
              </a:rPr>
              <a:t>Kakani Associates</a:t>
            </a:r>
          </a:p>
          <a:p>
            <a:endParaRPr lang="en-US" sz="1100" b="1" dirty="0">
              <a:latin typeface="Arial" pitchFamily="34" charset="0"/>
              <a:cs typeface="Arial" pitchFamily="34" charset="0"/>
            </a:endParaRPr>
          </a:p>
          <a:p>
            <a:r>
              <a:rPr lang="en-US" sz="1100" b="1" dirty="0">
                <a:latin typeface="Arial" pitchFamily="34" charset="0"/>
                <a:cs typeface="Arial" pitchFamily="34" charset="0"/>
              </a:rPr>
              <a:t>GIDM</a:t>
            </a:r>
          </a:p>
          <a:p>
            <a:r>
              <a:rPr lang="en-US" sz="1100" b="1" dirty="0">
                <a:latin typeface="Arial" pitchFamily="34" charset="0"/>
                <a:cs typeface="Arial" pitchFamily="34" charset="0"/>
              </a:rPr>
              <a:t>GIDM Amphitheater</a:t>
            </a:r>
          </a:p>
          <a:p>
            <a:r>
              <a:rPr lang="en-US" sz="1100" dirty="0" err="1">
                <a:latin typeface="Arial" pitchFamily="34" charset="0"/>
                <a:cs typeface="Arial" pitchFamily="34" charset="0"/>
              </a:rPr>
              <a:t>Auctors</a:t>
            </a:r>
            <a:r>
              <a:rPr lang="en-US" sz="1100" dirty="0">
                <a:latin typeface="Arial" pitchFamily="34" charset="0"/>
                <a:cs typeface="Arial" pitchFamily="34" charset="0"/>
              </a:rPr>
              <a:t> Design</a:t>
            </a:r>
          </a:p>
        </p:txBody>
      </p:sp>
      <p:sp>
        <p:nvSpPr>
          <p:cNvPr id="19" name="Rectangle 18"/>
          <p:cNvSpPr/>
          <p:nvPr/>
        </p:nvSpPr>
        <p:spPr>
          <a:xfrm>
            <a:off x="591195" y="1569460"/>
            <a:ext cx="3276859" cy="276999"/>
          </a:xfrm>
          <a:prstGeom prst="rect">
            <a:avLst/>
          </a:prstGeom>
        </p:spPr>
        <p:txBody>
          <a:bodyPr wrap="non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Institutional &amp; Educational Campuses:-</a:t>
            </a:r>
          </a:p>
        </p:txBody>
      </p:sp>
      <p:sp>
        <p:nvSpPr>
          <p:cNvPr id="24"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25" name="Picture 24" descr="ACE.bmp"/>
          <p:cNvPicPr>
            <a:picLocks noChangeAspect="1"/>
          </p:cNvPicPr>
          <p:nvPr/>
        </p:nvPicPr>
        <p:blipFill>
          <a:blip r:embed="rId2" cstate="print"/>
          <a:stretch>
            <a:fillRect/>
          </a:stretch>
        </p:blipFill>
        <p:spPr>
          <a:xfrm>
            <a:off x="685800" y="152400"/>
            <a:ext cx="1079044" cy="525806"/>
          </a:xfrm>
          <a:prstGeom prst="rect">
            <a:avLst/>
          </a:prstGeom>
        </p:spPr>
      </p:pic>
      <p:sp>
        <p:nvSpPr>
          <p:cNvPr id="21" name="TextBox 20"/>
          <p:cNvSpPr txBox="1"/>
          <p:nvPr/>
        </p:nvSpPr>
        <p:spPr>
          <a:xfrm>
            <a:off x="4003440" y="5776952"/>
            <a:ext cx="2819400" cy="430887"/>
          </a:xfrm>
          <a:prstGeom prst="rect">
            <a:avLst/>
          </a:prstGeom>
          <a:noFill/>
        </p:spPr>
        <p:txBody>
          <a:bodyPr wrap="square" rtlCol="0">
            <a:spAutoFit/>
          </a:bodyPr>
          <a:lstStyle/>
          <a:p>
            <a:endParaRPr lang="en-US" sz="1100" b="1" dirty="0">
              <a:solidFill>
                <a:srgbClr val="000000"/>
              </a:solidFill>
              <a:latin typeface="Arial" pitchFamily="34" charset="0"/>
              <a:cs typeface="Arial" pitchFamily="34" charset="0"/>
            </a:endParaRPr>
          </a:p>
          <a:p>
            <a:endParaRPr lang="en-US" sz="1100" b="1" dirty="0">
              <a:latin typeface="Arial" pitchFamily="34" charset="0"/>
              <a:cs typeface="Arial" pitchFamily="34" charset="0"/>
            </a:endParaRPr>
          </a:p>
        </p:txBody>
      </p:sp>
      <p:sp>
        <p:nvSpPr>
          <p:cNvPr id="27" name="Rectangle 26">
            <a:extLst>
              <a:ext uri="{FF2B5EF4-FFF2-40B4-BE49-F238E27FC236}">
                <a16:creationId xmlns:a16="http://schemas.microsoft.com/office/drawing/2014/main" id="{D77C273C-A7F7-4F71-8E0B-3DA48B996BC7}"/>
              </a:ext>
            </a:extLst>
          </p:cNvPr>
          <p:cNvSpPr/>
          <p:nvPr/>
        </p:nvSpPr>
        <p:spPr>
          <a:xfrm>
            <a:off x="4003440" y="1629769"/>
            <a:ext cx="2209800" cy="276999"/>
          </a:xfrm>
          <a:prstGeom prst="rect">
            <a:avLst/>
          </a:prstGeom>
        </p:spPr>
        <p:txBody>
          <a:bodyPr wrap="squar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a:t>
            </a:r>
            <a:r>
              <a:rPr lang="en-US" sz="1200" b="1" dirty="0" err="1">
                <a:solidFill>
                  <a:schemeClr val="accent1">
                    <a:lumMod val="75000"/>
                  </a:schemeClr>
                </a:solidFill>
                <a:latin typeface="Arial" pitchFamily="34" charset="0"/>
                <a:cs typeface="Arial" pitchFamily="34" charset="0"/>
              </a:rPr>
              <a:t>Adani</a:t>
            </a:r>
            <a:r>
              <a:rPr lang="en-US" sz="1200" b="1" dirty="0">
                <a:solidFill>
                  <a:schemeClr val="accent1">
                    <a:lumMod val="75000"/>
                  </a:schemeClr>
                </a:solidFill>
                <a:latin typeface="Arial" pitchFamily="34" charset="0"/>
                <a:cs typeface="Arial" pitchFamily="34" charset="0"/>
              </a:rPr>
              <a:t> Group Projects</a:t>
            </a:r>
          </a:p>
        </p:txBody>
      </p:sp>
      <p:sp>
        <p:nvSpPr>
          <p:cNvPr id="28" name="Rectangle 27">
            <a:extLst>
              <a:ext uri="{FF2B5EF4-FFF2-40B4-BE49-F238E27FC236}">
                <a16:creationId xmlns:a16="http://schemas.microsoft.com/office/drawing/2014/main" id="{16695D76-B9F4-4C1B-B021-C5B146409D90}"/>
              </a:ext>
            </a:extLst>
          </p:cNvPr>
          <p:cNvSpPr/>
          <p:nvPr/>
        </p:nvSpPr>
        <p:spPr>
          <a:xfrm>
            <a:off x="7170305" y="1931702"/>
            <a:ext cx="2909440" cy="1615827"/>
          </a:xfrm>
          <a:prstGeom prst="rect">
            <a:avLst/>
          </a:prstGeom>
        </p:spPr>
        <p:txBody>
          <a:bodyPr wrap="square">
            <a:spAutoFit/>
          </a:bodyPr>
          <a:lstStyle/>
          <a:p>
            <a:r>
              <a:rPr lang="en-US" sz="1100" b="1" dirty="0">
                <a:solidFill>
                  <a:srgbClr val="000000"/>
                </a:solidFill>
                <a:latin typeface="Arial" pitchFamily="34" charset="0"/>
                <a:cs typeface="Arial" pitchFamily="34" charset="0"/>
              </a:rPr>
              <a:t>Think Gas, </a:t>
            </a:r>
            <a:endParaRPr lang="en-US" sz="11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Sabarmati Gas Limited (SGL) Gas, </a:t>
            </a:r>
            <a:endParaRPr lang="en-US" sz="11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IRM Energy, </a:t>
            </a:r>
            <a:endParaRPr lang="en-US" sz="11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Adani Gas Limited, </a:t>
            </a:r>
          </a:p>
          <a:p>
            <a:r>
              <a:rPr lang="en-US" sz="1100" b="1" dirty="0">
                <a:solidFill>
                  <a:srgbClr val="000000"/>
                </a:solidFill>
                <a:latin typeface="Arial" pitchFamily="34" charset="0"/>
                <a:cs typeface="Arial" pitchFamily="34" charset="0"/>
              </a:rPr>
              <a:t>Gujarat Gas </a:t>
            </a:r>
            <a:r>
              <a:rPr lang="en-US" sz="1100" b="1" dirty="0" err="1">
                <a:solidFill>
                  <a:srgbClr val="000000"/>
                </a:solidFill>
                <a:latin typeface="Arial" pitchFamily="34" charset="0"/>
                <a:cs typeface="Arial" pitchFamily="34" charset="0"/>
              </a:rPr>
              <a:t>Limiited</a:t>
            </a:r>
            <a:r>
              <a:rPr lang="en-US" sz="1100" b="1" dirty="0">
                <a:solidFill>
                  <a:srgbClr val="000000"/>
                </a:solidFill>
                <a:latin typeface="Arial" pitchFamily="34" charset="0"/>
                <a:cs typeface="Arial" pitchFamily="34" charset="0"/>
              </a:rPr>
              <a:t> (GGL)</a:t>
            </a:r>
          </a:p>
          <a:p>
            <a:r>
              <a:rPr lang="en-US" sz="1100" dirty="0" err="1">
                <a:solidFill>
                  <a:srgbClr val="000000"/>
                </a:solidFill>
                <a:latin typeface="Arial" pitchFamily="34" charset="0"/>
                <a:cs typeface="Arial" pitchFamily="34" charset="0"/>
              </a:rPr>
              <a:t>Auctors</a:t>
            </a:r>
            <a:r>
              <a:rPr lang="en-US" sz="1100" dirty="0">
                <a:solidFill>
                  <a:srgbClr val="000000"/>
                </a:solidFill>
                <a:latin typeface="Arial" pitchFamily="34" charset="0"/>
                <a:cs typeface="Arial" pitchFamily="34" charset="0"/>
              </a:rPr>
              <a:t> Design</a:t>
            </a:r>
          </a:p>
          <a:p>
            <a:endParaRPr lang="en-US" sz="1100" dirty="0">
              <a:solidFill>
                <a:srgbClr val="000000"/>
              </a:solidFill>
              <a:latin typeface="Arial" pitchFamily="34" charset="0"/>
              <a:cs typeface="Arial" pitchFamily="34" charset="0"/>
            </a:endParaRPr>
          </a:p>
          <a:p>
            <a:endParaRPr lang="en-US" sz="1100" dirty="0">
              <a:solidFill>
                <a:srgbClr val="000000"/>
              </a:solidFill>
              <a:latin typeface="Arial" pitchFamily="34" charset="0"/>
              <a:cs typeface="Arial" pitchFamily="34" charset="0"/>
            </a:endParaRPr>
          </a:p>
          <a:p>
            <a:endParaRPr lang="en-US" sz="1100" dirty="0">
              <a:solidFill>
                <a:srgbClr val="000000"/>
              </a:solidFill>
              <a:latin typeface="Arial" pitchFamily="34" charset="0"/>
              <a:cs typeface="Arial" pitchFamily="34" charset="0"/>
            </a:endParaRPr>
          </a:p>
        </p:txBody>
      </p:sp>
      <p:sp>
        <p:nvSpPr>
          <p:cNvPr id="23" name="Rectangle 22">
            <a:extLst>
              <a:ext uri="{FF2B5EF4-FFF2-40B4-BE49-F238E27FC236}">
                <a16:creationId xmlns:a16="http://schemas.microsoft.com/office/drawing/2014/main" id="{7B049CEB-C76B-46DC-B3E2-E4D4362DBFB8}"/>
              </a:ext>
            </a:extLst>
          </p:cNvPr>
          <p:cNvSpPr/>
          <p:nvPr/>
        </p:nvSpPr>
        <p:spPr>
          <a:xfrm>
            <a:off x="7105005" y="1629769"/>
            <a:ext cx="2209800" cy="276999"/>
          </a:xfrm>
          <a:prstGeom prst="rect">
            <a:avLst/>
          </a:prstGeom>
        </p:spPr>
        <p:txBody>
          <a:bodyPr wrap="squar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CNG GAS STATIONS</a:t>
            </a:r>
          </a:p>
        </p:txBody>
      </p:sp>
      <p:sp>
        <p:nvSpPr>
          <p:cNvPr id="26" name="Rectangle 25">
            <a:extLst>
              <a:ext uri="{FF2B5EF4-FFF2-40B4-BE49-F238E27FC236}">
                <a16:creationId xmlns:a16="http://schemas.microsoft.com/office/drawing/2014/main" id="{CF1FA882-75F2-4AE4-B051-958392EC6E5D}"/>
              </a:ext>
            </a:extLst>
          </p:cNvPr>
          <p:cNvSpPr/>
          <p:nvPr/>
        </p:nvSpPr>
        <p:spPr>
          <a:xfrm>
            <a:off x="4212666" y="1973030"/>
            <a:ext cx="2819400" cy="2246769"/>
          </a:xfrm>
          <a:prstGeom prst="rect">
            <a:avLst/>
          </a:prstGeom>
        </p:spPr>
        <p:txBody>
          <a:bodyPr wrap="square">
            <a:spAutoFit/>
          </a:bodyPr>
          <a:lstStyle/>
          <a:p>
            <a:r>
              <a:rPr lang="en-US" sz="1100" b="1" dirty="0">
                <a:solidFill>
                  <a:srgbClr val="000000"/>
                </a:solidFill>
                <a:latin typeface="Arial" pitchFamily="34" charset="0"/>
                <a:cs typeface="Arial" pitchFamily="34" charset="0"/>
              </a:rPr>
              <a:t>Port Operation Buildings, Myanmar</a:t>
            </a:r>
          </a:p>
          <a:p>
            <a:r>
              <a:rPr lang="en-US" sz="1100" dirty="0">
                <a:solidFill>
                  <a:srgbClr val="000000"/>
                </a:solidFill>
                <a:latin typeface="Arial" pitchFamily="34" charset="0"/>
                <a:cs typeface="Arial" pitchFamily="34" charset="0"/>
              </a:rPr>
              <a:t>(APSEZ, Canteen, Custom, POB)</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Wilmar – Admin &amp; Utility Building</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Port Operation Building , </a:t>
            </a:r>
            <a:r>
              <a:rPr lang="en-US" sz="1100" b="1" dirty="0" err="1">
                <a:solidFill>
                  <a:srgbClr val="000000"/>
                </a:solidFill>
                <a:latin typeface="Arial" pitchFamily="34" charset="0"/>
                <a:cs typeface="Arial" pitchFamily="34" charset="0"/>
              </a:rPr>
              <a:t>Vizhinjam</a:t>
            </a:r>
            <a:endParaRPr lang="en-US" sz="1100" b="1"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Keystone Designs</a:t>
            </a:r>
          </a:p>
          <a:p>
            <a:endParaRPr lang="en-US" sz="8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Port User Building , </a:t>
            </a:r>
            <a:r>
              <a:rPr lang="en-US" sz="1100" b="1" dirty="0" err="1">
                <a:solidFill>
                  <a:srgbClr val="000000"/>
                </a:solidFill>
                <a:latin typeface="Arial" pitchFamily="34" charset="0"/>
                <a:cs typeface="Arial" pitchFamily="34" charset="0"/>
              </a:rPr>
              <a:t>Vizhinjam</a:t>
            </a:r>
            <a:endParaRPr lang="en-US" sz="1100" b="1"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Keystone Designs</a:t>
            </a:r>
          </a:p>
          <a:p>
            <a:endParaRPr lang="en-US" sz="11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Adani  </a:t>
            </a:r>
            <a:r>
              <a:rPr lang="en-US" sz="1100" b="1" dirty="0" err="1">
                <a:solidFill>
                  <a:srgbClr val="000000"/>
                </a:solidFill>
                <a:latin typeface="Arial" pitchFamily="34" charset="0"/>
                <a:cs typeface="Arial" pitchFamily="34" charset="0"/>
              </a:rPr>
              <a:t>Finserve</a:t>
            </a:r>
            <a:r>
              <a:rPr lang="en-US" sz="1100" b="1" dirty="0">
                <a:solidFill>
                  <a:srgbClr val="000000"/>
                </a:solidFill>
                <a:latin typeface="Arial" pitchFamily="34" charset="0"/>
                <a:cs typeface="Arial" pitchFamily="34" charset="0"/>
              </a:rPr>
              <a:t> Offices</a:t>
            </a:r>
          </a:p>
          <a:p>
            <a:r>
              <a:rPr lang="en-US" sz="1100" dirty="0">
                <a:solidFill>
                  <a:srgbClr val="000000"/>
                </a:solidFill>
                <a:latin typeface="Arial" pitchFamily="34" charset="0"/>
                <a:cs typeface="Arial" pitchFamily="34" charset="0"/>
              </a:rPr>
              <a:t>Across India</a:t>
            </a:r>
          </a:p>
        </p:txBody>
      </p:sp>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2000" fill="hold"/>
                                        <p:tgtEl>
                                          <p:spTgt spid="19"/>
                                        </p:tgtEl>
                                        <p:attrNameLst>
                                          <p:attrName>ppt_x</p:attrName>
                                        </p:attrNameLst>
                                      </p:cBhvr>
                                      <p:tavLst>
                                        <p:tav tm="0">
                                          <p:val>
                                            <p:strVal val="#ppt_x"/>
                                          </p:val>
                                        </p:tav>
                                        <p:tav tm="100000">
                                          <p:val>
                                            <p:strVal val="#ppt_x"/>
                                          </p:val>
                                        </p:tav>
                                      </p:tavLst>
                                    </p:anim>
                                    <p:anim calcmode="lin" valueType="num">
                                      <p:cBhvr additive="base">
                                        <p:cTn id="8" dur="2000" fill="hold"/>
                                        <p:tgtEl>
                                          <p:spTgt spid="19"/>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2000" fill="hold"/>
                                        <p:tgtEl>
                                          <p:spTgt spid="27"/>
                                        </p:tgtEl>
                                        <p:attrNameLst>
                                          <p:attrName>ppt_x</p:attrName>
                                        </p:attrNameLst>
                                      </p:cBhvr>
                                      <p:tavLst>
                                        <p:tav tm="0">
                                          <p:val>
                                            <p:strVal val="#ppt_x"/>
                                          </p:val>
                                        </p:tav>
                                        <p:tav tm="100000">
                                          <p:val>
                                            <p:strVal val="#ppt_x"/>
                                          </p:val>
                                        </p:tav>
                                      </p:tavLst>
                                    </p:anim>
                                    <p:anim calcmode="lin" valueType="num">
                                      <p:cBhvr additive="base">
                                        <p:cTn id="13" dur="2000" fill="hold"/>
                                        <p:tgtEl>
                                          <p:spTgt spid="27"/>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ppt_x"/>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7"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91400" y="609600"/>
            <a:ext cx="2467343"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Current Projects</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13</a:t>
            </a:fld>
            <a:endParaRPr lang="en-US">
              <a:latin typeface="Arial" pitchFamily="34" charset="0"/>
              <a:cs typeface="Arial" pitchFamily="34" charset="0"/>
            </a:endParaRPr>
          </a:p>
        </p:txBody>
      </p:sp>
      <p:sp>
        <p:nvSpPr>
          <p:cNvPr id="7" name="TextBox 6"/>
          <p:cNvSpPr txBox="1"/>
          <p:nvPr/>
        </p:nvSpPr>
        <p:spPr>
          <a:xfrm>
            <a:off x="685800" y="1840729"/>
            <a:ext cx="9019728" cy="4680000"/>
          </a:xfrm>
          <a:prstGeom prst="rect">
            <a:avLst/>
          </a:prstGeom>
          <a:noFill/>
        </p:spPr>
        <p:txBody>
          <a:bodyPr wrap="square" numCol="3" rtlCol="0">
            <a:noAutofit/>
          </a:bodyPr>
          <a:lstStyle/>
          <a:p>
            <a:r>
              <a:rPr lang="en-US" sz="1100" b="1" dirty="0">
                <a:solidFill>
                  <a:srgbClr val="000000"/>
                </a:solidFill>
                <a:latin typeface="Arial" pitchFamily="34" charset="0"/>
                <a:cs typeface="Arial" pitchFamily="34" charset="0"/>
              </a:rPr>
              <a:t>The Capital-II </a:t>
            </a:r>
          </a:p>
          <a:p>
            <a:r>
              <a:rPr lang="en-US" sz="1100" dirty="0">
                <a:solidFill>
                  <a:srgbClr val="000000"/>
                </a:solidFill>
                <a:latin typeface="Arial" pitchFamily="34" charset="0"/>
                <a:cs typeface="Arial" pitchFamily="34" charset="0"/>
              </a:rPr>
              <a:t>51 Show Rooms</a:t>
            </a:r>
          </a:p>
          <a:p>
            <a:r>
              <a:rPr lang="en-US" sz="1100" dirty="0">
                <a:solidFill>
                  <a:srgbClr val="000000"/>
                </a:solidFill>
                <a:latin typeface="Arial" pitchFamily="34" charset="0"/>
                <a:cs typeface="Arial" pitchFamily="34" charset="0"/>
              </a:rPr>
              <a:t>258 </a:t>
            </a:r>
            <a:r>
              <a:rPr lang="en-US" sz="1100" dirty="0" err="1">
                <a:solidFill>
                  <a:srgbClr val="000000"/>
                </a:solidFill>
                <a:latin typeface="Arial" pitchFamily="34" charset="0"/>
                <a:cs typeface="Arial" pitchFamily="34" charset="0"/>
              </a:rPr>
              <a:t>Ofifces</a:t>
            </a:r>
            <a:endParaRPr lang="en-US" sz="1100"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Neha Consultants</a:t>
            </a:r>
          </a:p>
          <a:p>
            <a:endParaRPr lang="en-US" sz="400" dirty="0">
              <a:solidFill>
                <a:srgbClr val="000000"/>
              </a:solidFill>
              <a:latin typeface="Arial" pitchFamily="34" charset="0"/>
              <a:cs typeface="Arial" pitchFamily="34" charset="0"/>
            </a:endParaRP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Gala HUB ANX-75 shops</a:t>
            </a:r>
            <a:endParaRPr lang="en-US" sz="8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Gala HUB-180 shops</a:t>
            </a:r>
          </a:p>
          <a:p>
            <a:r>
              <a:rPr lang="en-US" sz="1100" dirty="0">
                <a:solidFill>
                  <a:srgbClr val="000000"/>
                </a:solidFill>
                <a:latin typeface="Arial" pitchFamily="34" charset="0"/>
                <a:cs typeface="Arial" pitchFamily="34" charset="0"/>
              </a:rPr>
              <a:t>99 Studio</a:t>
            </a:r>
          </a:p>
          <a:p>
            <a:endParaRPr lang="en-US" sz="800" dirty="0">
              <a:solidFill>
                <a:srgbClr val="000000"/>
              </a:solidFill>
              <a:latin typeface="Arial" pitchFamily="34" charset="0"/>
              <a:cs typeface="Arial" pitchFamily="34" charset="0"/>
            </a:endParaRPr>
          </a:p>
          <a:p>
            <a:r>
              <a:rPr lang="en-US" sz="1100" b="1" dirty="0">
                <a:latin typeface="Arial" pitchFamily="34" charset="0"/>
                <a:cs typeface="Arial" pitchFamily="34" charset="0"/>
              </a:rPr>
              <a:t>One Panchvati-35 apartments</a:t>
            </a:r>
            <a:endParaRPr lang="en-US" sz="800" b="1" dirty="0">
              <a:latin typeface="Arial" pitchFamily="34" charset="0"/>
              <a:cs typeface="Arial" pitchFamily="34" charset="0"/>
            </a:endParaRPr>
          </a:p>
          <a:p>
            <a:r>
              <a:rPr lang="en-US" sz="1100" b="1" dirty="0">
                <a:latin typeface="Arial" pitchFamily="34" charset="0"/>
                <a:cs typeface="Arial" pitchFamily="34" charset="0"/>
              </a:rPr>
              <a:t>One Dwarka </a:t>
            </a:r>
          </a:p>
          <a:p>
            <a:r>
              <a:rPr lang="en-US" sz="1100" dirty="0">
                <a:latin typeface="Arial" pitchFamily="34" charset="0"/>
                <a:cs typeface="Arial" pitchFamily="34" charset="0"/>
              </a:rPr>
              <a:t>13 Show Rooms</a:t>
            </a:r>
          </a:p>
          <a:p>
            <a:r>
              <a:rPr lang="en-US" sz="1100" dirty="0">
                <a:latin typeface="Arial" pitchFamily="34" charset="0"/>
                <a:cs typeface="Arial" pitchFamily="34" charset="0"/>
              </a:rPr>
              <a:t>35 Offices</a:t>
            </a:r>
          </a:p>
          <a:p>
            <a:r>
              <a:rPr lang="en-US" sz="1100" b="1" dirty="0">
                <a:latin typeface="Arial" pitchFamily="34" charset="0"/>
                <a:cs typeface="Arial" pitchFamily="34" charset="0"/>
              </a:rPr>
              <a:t>Galaxy Group-Rajkot</a:t>
            </a:r>
          </a:p>
          <a:p>
            <a:r>
              <a:rPr lang="en-US" sz="1100" dirty="0" err="1">
                <a:latin typeface="Arial" pitchFamily="34" charset="0"/>
                <a:cs typeface="Arial" pitchFamily="34" charset="0"/>
              </a:rPr>
              <a:t>Indisign</a:t>
            </a:r>
            <a:r>
              <a:rPr lang="en-US" sz="1100" dirty="0">
                <a:latin typeface="Arial" pitchFamily="34" charset="0"/>
                <a:cs typeface="Arial" pitchFamily="34" charset="0"/>
              </a:rPr>
              <a:t> Architect – Rajkot</a:t>
            </a:r>
            <a:endParaRPr lang="en-US" sz="1100" b="1" dirty="0">
              <a:latin typeface="Arial" pitchFamily="34" charset="0"/>
              <a:cs typeface="Arial" pitchFamily="34" charset="0"/>
            </a:endParaRPr>
          </a:p>
          <a:p>
            <a:endParaRPr lang="en-US" sz="1200" b="1" dirty="0">
              <a:latin typeface="Arial" pitchFamily="34" charset="0"/>
              <a:cs typeface="Arial" pitchFamily="34" charset="0"/>
            </a:endParaRPr>
          </a:p>
          <a:p>
            <a:r>
              <a:rPr lang="en-US" sz="1200" b="1" dirty="0" err="1">
                <a:latin typeface="Arial" pitchFamily="34" charset="0"/>
                <a:cs typeface="Arial" pitchFamily="34" charset="0"/>
              </a:rPr>
              <a:t>Shilpgram</a:t>
            </a:r>
            <a:r>
              <a:rPr lang="en-US" sz="1200" b="1" dirty="0">
                <a:latin typeface="Arial" pitchFamily="34" charset="0"/>
                <a:cs typeface="Arial" pitchFamily="34" charset="0"/>
              </a:rPr>
              <a:t> – 9</a:t>
            </a:r>
          </a:p>
          <a:p>
            <a:r>
              <a:rPr lang="en-US" sz="1200" dirty="0" err="1">
                <a:latin typeface="Arial" pitchFamily="34" charset="0"/>
                <a:cs typeface="Arial" pitchFamily="34" charset="0"/>
              </a:rPr>
              <a:t>Iora</a:t>
            </a:r>
            <a:r>
              <a:rPr lang="en-US" sz="1200" dirty="0">
                <a:latin typeface="Arial" pitchFamily="34" charset="0"/>
                <a:cs typeface="Arial" pitchFamily="34" charset="0"/>
              </a:rPr>
              <a:t> Studio</a:t>
            </a:r>
          </a:p>
          <a:p>
            <a:endParaRPr lang="en-US" sz="800" dirty="0">
              <a:latin typeface="Arial" pitchFamily="34" charset="0"/>
              <a:cs typeface="Arial" pitchFamily="34" charset="0"/>
            </a:endParaRPr>
          </a:p>
          <a:p>
            <a:r>
              <a:rPr lang="en-US" sz="1200" b="1" dirty="0">
                <a:latin typeface="Arial" pitchFamily="34" charset="0"/>
                <a:cs typeface="Arial" pitchFamily="34" charset="0"/>
              </a:rPr>
              <a:t>Alpha Business Park</a:t>
            </a:r>
          </a:p>
          <a:p>
            <a:r>
              <a:rPr lang="en-US" sz="1200" dirty="0">
                <a:latin typeface="Arial" pitchFamily="34" charset="0"/>
                <a:cs typeface="Arial" pitchFamily="34" charset="0"/>
              </a:rPr>
              <a:t>57-Shops</a:t>
            </a:r>
          </a:p>
          <a:p>
            <a:r>
              <a:rPr lang="en-US" sz="1200" dirty="0">
                <a:latin typeface="Arial" pitchFamily="34" charset="0"/>
                <a:cs typeface="Arial" pitchFamily="34" charset="0"/>
              </a:rPr>
              <a:t>24-Show Rooms</a:t>
            </a:r>
          </a:p>
          <a:p>
            <a:r>
              <a:rPr lang="en-US" sz="1200" dirty="0">
                <a:latin typeface="Arial" pitchFamily="34" charset="0"/>
                <a:cs typeface="Arial" pitchFamily="34" charset="0"/>
              </a:rPr>
              <a:t>ADS Architect Pvt. Ltd.</a:t>
            </a:r>
          </a:p>
          <a:p>
            <a:endParaRPr lang="en-US" sz="800" dirty="0">
              <a:latin typeface="Arial" pitchFamily="34" charset="0"/>
              <a:cs typeface="Arial" pitchFamily="34" charset="0"/>
            </a:endParaRPr>
          </a:p>
          <a:p>
            <a:endParaRPr lang="en-US" sz="800" dirty="0">
              <a:latin typeface="Arial" pitchFamily="34" charset="0"/>
              <a:cs typeface="Arial" pitchFamily="34" charset="0"/>
            </a:endParaRPr>
          </a:p>
          <a:p>
            <a:endParaRPr lang="en-US" sz="1200" b="1" dirty="0">
              <a:latin typeface="Arial" pitchFamily="34" charset="0"/>
              <a:cs typeface="Arial" pitchFamily="34" charset="0"/>
            </a:endParaRPr>
          </a:p>
          <a:p>
            <a:endParaRPr lang="en-US" sz="1200" b="1" dirty="0">
              <a:latin typeface="Arial" pitchFamily="34" charset="0"/>
              <a:cs typeface="Arial" pitchFamily="34" charset="0"/>
            </a:endParaRPr>
          </a:p>
          <a:p>
            <a:r>
              <a:rPr lang="en-US" sz="1200" b="1" dirty="0">
                <a:latin typeface="Arial" pitchFamily="34" charset="0"/>
                <a:cs typeface="Arial" pitchFamily="34" charset="0"/>
              </a:rPr>
              <a:t>Sheetal West Park Residence-504</a:t>
            </a:r>
          </a:p>
          <a:p>
            <a:r>
              <a:rPr lang="en-US" sz="1200" b="1" dirty="0">
                <a:latin typeface="Arial" pitchFamily="34" charset="0"/>
                <a:cs typeface="Arial" pitchFamily="34" charset="0"/>
              </a:rPr>
              <a:t>Sheetal – Business Clock</a:t>
            </a:r>
          </a:p>
          <a:p>
            <a:r>
              <a:rPr lang="en-US" sz="1200" dirty="0">
                <a:latin typeface="Arial" pitchFamily="34" charset="0"/>
                <a:cs typeface="Arial" pitchFamily="34" charset="0"/>
              </a:rPr>
              <a:t>31-Show Rooms</a:t>
            </a:r>
          </a:p>
          <a:p>
            <a:r>
              <a:rPr lang="en-US" sz="1200" dirty="0">
                <a:latin typeface="Arial" pitchFamily="34" charset="0"/>
                <a:cs typeface="Arial" pitchFamily="34" charset="0"/>
              </a:rPr>
              <a:t>242-Shops</a:t>
            </a:r>
          </a:p>
          <a:p>
            <a:r>
              <a:rPr lang="en-US" sz="1200" dirty="0">
                <a:latin typeface="Arial" pitchFamily="34" charset="0"/>
                <a:cs typeface="Arial" pitchFamily="34" charset="0"/>
              </a:rPr>
              <a:t>Sheetal Varsha Group</a:t>
            </a:r>
          </a:p>
          <a:p>
            <a:r>
              <a:rPr lang="en-US" sz="1200" dirty="0">
                <a:latin typeface="Arial" pitchFamily="34" charset="0"/>
                <a:cs typeface="Arial" pitchFamily="34" charset="0"/>
              </a:rPr>
              <a:t>Apurva Amin &amp; Associates</a:t>
            </a:r>
          </a:p>
          <a:p>
            <a:endParaRPr lang="en-US" sz="400" dirty="0">
              <a:latin typeface="Arial" pitchFamily="34" charset="0"/>
              <a:cs typeface="Arial" pitchFamily="34" charset="0"/>
            </a:endParaRPr>
          </a:p>
          <a:p>
            <a:r>
              <a:rPr lang="en-US" sz="1200" b="1" dirty="0" err="1">
                <a:latin typeface="Arial" pitchFamily="34" charset="0"/>
                <a:cs typeface="Arial" pitchFamily="34" charset="0"/>
              </a:rPr>
              <a:t>Sanand</a:t>
            </a:r>
            <a:r>
              <a:rPr lang="en-US" sz="1200" b="1" dirty="0">
                <a:latin typeface="Arial" pitchFamily="34" charset="0"/>
                <a:cs typeface="Arial" pitchFamily="34" charset="0"/>
              </a:rPr>
              <a:t> Housing, Daffodils</a:t>
            </a:r>
          </a:p>
          <a:p>
            <a:r>
              <a:rPr lang="en-US" sz="1200" dirty="0">
                <a:latin typeface="Arial" pitchFamily="34" charset="0"/>
                <a:cs typeface="Arial" pitchFamily="34" charset="0"/>
              </a:rPr>
              <a:t>Indigo Architect</a:t>
            </a:r>
          </a:p>
          <a:p>
            <a:endParaRPr lang="en-US" sz="1200" b="1" dirty="0">
              <a:latin typeface="Arial" pitchFamily="34" charset="0"/>
              <a:cs typeface="Arial" pitchFamily="34" charset="0"/>
            </a:endParaRPr>
          </a:p>
          <a:p>
            <a:r>
              <a:rPr lang="en-US" sz="1200" b="1" dirty="0" err="1">
                <a:latin typeface="Arial" pitchFamily="34" charset="0"/>
                <a:cs typeface="Arial" pitchFamily="34" charset="0"/>
              </a:rPr>
              <a:t>Aadinath</a:t>
            </a:r>
            <a:r>
              <a:rPr lang="en-US" sz="1200" b="1" dirty="0">
                <a:latin typeface="Arial" pitchFamily="34" charset="0"/>
                <a:cs typeface="Arial" pitchFamily="34" charset="0"/>
              </a:rPr>
              <a:t> Residency</a:t>
            </a:r>
          </a:p>
          <a:p>
            <a:r>
              <a:rPr lang="en-US" sz="1200" dirty="0">
                <a:latin typeface="Arial" pitchFamily="34" charset="0"/>
                <a:cs typeface="Arial" pitchFamily="34" charset="0"/>
              </a:rPr>
              <a:t>14 apartments</a:t>
            </a:r>
          </a:p>
          <a:p>
            <a:r>
              <a:rPr lang="en-US" sz="1200" dirty="0">
                <a:latin typeface="Arial" pitchFamily="34" charset="0"/>
                <a:cs typeface="Arial" pitchFamily="34" charset="0"/>
              </a:rPr>
              <a:t>Creative Designs</a:t>
            </a:r>
          </a:p>
          <a:p>
            <a:endParaRPr lang="en-US" sz="1200" dirty="0">
              <a:latin typeface="Arial" pitchFamily="34" charset="0"/>
              <a:cs typeface="Arial" pitchFamily="34" charset="0"/>
            </a:endParaRPr>
          </a:p>
          <a:p>
            <a:r>
              <a:rPr lang="en-US" sz="1200" b="1" dirty="0">
                <a:latin typeface="Arial" pitchFamily="34" charset="0"/>
                <a:cs typeface="Arial" pitchFamily="34" charset="0"/>
              </a:rPr>
              <a:t>World Trade Tower</a:t>
            </a:r>
          </a:p>
          <a:p>
            <a:r>
              <a:rPr lang="en-US" sz="1200" dirty="0">
                <a:latin typeface="Arial" pitchFamily="34" charset="0"/>
                <a:cs typeface="Arial" pitchFamily="34" charset="0"/>
              </a:rPr>
              <a:t>376 offices</a:t>
            </a:r>
          </a:p>
          <a:p>
            <a:r>
              <a:rPr lang="en-US" sz="1200" b="1" dirty="0">
                <a:latin typeface="Arial" pitchFamily="34" charset="0"/>
                <a:cs typeface="Arial" pitchFamily="34" charset="0"/>
              </a:rPr>
              <a:t>Sheetal West Park Imperia</a:t>
            </a:r>
          </a:p>
          <a:p>
            <a:r>
              <a:rPr lang="en-US" sz="1200" dirty="0">
                <a:latin typeface="Arial" pitchFamily="34" charset="0"/>
                <a:cs typeface="Arial" pitchFamily="34" charset="0"/>
              </a:rPr>
              <a:t>63-Shops</a:t>
            </a:r>
          </a:p>
          <a:p>
            <a:r>
              <a:rPr lang="en-US" sz="1200" dirty="0">
                <a:latin typeface="Arial" pitchFamily="34" charset="0"/>
                <a:cs typeface="Arial" pitchFamily="34" charset="0"/>
              </a:rPr>
              <a:t>93-Show Rooms</a:t>
            </a:r>
          </a:p>
          <a:p>
            <a:r>
              <a:rPr lang="en-US" sz="1200" dirty="0">
                <a:latin typeface="Arial" pitchFamily="34" charset="0"/>
                <a:cs typeface="Arial" pitchFamily="34" charset="0"/>
              </a:rPr>
              <a:t>109-Offices</a:t>
            </a:r>
          </a:p>
          <a:p>
            <a:r>
              <a:rPr lang="en-US" sz="1200" b="1" dirty="0">
                <a:latin typeface="Arial" pitchFamily="34" charset="0"/>
                <a:cs typeface="Arial" pitchFamily="34" charset="0"/>
              </a:rPr>
              <a:t>Sheetal – Indus Residence</a:t>
            </a:r>
          </a:p>
          <a:p>
            <a:r>
              <a:rPr lang="en-US" sz="1200" dirty="0">
                <a:latin typeface="Arial" pitchFamily="34" charset="0"/>
                <a:cs typeface="Arial" pitchFamily="34" charset="0"/>
              </a:rPr>
              <a:t>Sheetal Varsha Group</a:t>
            </a:r>
          </a:p>
          <a:p>
            <a:r>
              <a:rPr lang="en-US" sz="1200" dirty="0">
                <a:latin typeface="Arial" pitchFamily="34" charset="0"/>
                <a:cs typeface="Arial" pitchFamily="34" charset="0"/>
              </a:rPr>
              <a:t>HM Architects</a:t>
            </a:r>
          </a:p>
          <a:p>
            <a:endParaRPr lang="en-US" sz="1200" dirty="0">
              <a:latin typeface="Arial" pitchFamily="34" charset="0"/>
              <a:cs typeface="Arial" pitchFamily="34" charset="0"/>
            </a:endParaRPr>
          </a:p>
          <a:p>
            <a:endParaRPr lang="en-US" sz="1200" b="1" dirty="0">
              <a:latin typeface="Arial" pitchFamily="34" charset="0"/>
              <a:cs typeface="Arial" pitchFamily="34" charset="0"/>
            </a:endParaRPr>
          </a:p>
          <a:p>
            <a:r>
              <a:rPr lang="en-US" sz="1200" b="1" dirty="0">
                <a:latin typeface="Arial" pitchFamily="34" charset="0"/>
                <a:cs typeface="Arial" pitchFamily="34" charset="0"/>
              </a:rPr>
              <a:t>S Cube</a:t>
            </a:r>
          </a:p>
          <a:p>
            <a:r>
              <a:rPr lang="en-US" sz="1200" dirty="0">
                <a:latin typeface="Arial" pitchFamily="34" charset="0"/>
                <a:cs typeface="Arial" pitchFamily="34" charset="0"/>
              </a:rPr>
              <a:t>Associated Architects (I) </a:t>
            </a:r>
            <a:r>
              <a:rPr lang="en-US" sz="1200" dirty="0" err="1">
                <a:latin typeface="Arial" pitchFamily="34" charset="0"/>
                <a:cs typeface="Arial" pitchFamily="34" charset="0"/>
              </a:rPr>
              <a:t>P.Ltd</a:t>
            </a:r>
            <a:r>
              <a:rPr lang="en-US" sz="1200" dirty="0">
                <a:latin typeface="Arial" pitchFamily="34" charset="0"/>
                <a:cs typeface="Arial" pitchFamily="34" charset="0"/>
              </a:rPr>
              <a:t>.</a:t>
            </a:r>
          </a:p>
          <a:p>
            <a:endParaRPr lang="en-US" sz="1200" dirty="0">
              <a:latin typeface="Arial" pitchFamily="34" charset="0"/>
              <a:cs typeface="Arial" pitchFamily="34" charset="0"/>
            </a:endParaRPr>
          </a:p>
          <a:p>
            <a:r>
              <a:rPr lang="en-US" sz="1200" b="1" dirty="0">
                <a:latin typeface="Arial" pitchFamily="34" charset="0"/>
                <a:cs typeface="Arial" pitchFamily="34" charset="0"/>
              </a:rPr>
              <a:t>7 Orchards</a:t>
            </a:r>
          </a:p>
          <a:p>
            <a:r>
              <a:rPr lang="en-US" sz="1200" dirty="0">
                <a:latin typeface="Arial" pitchFamily="34" charset="0"/>
                <a:cs typeface="Arial" pitchFamily="34" charset="0"/>
              </a:rPr>
              <a:t>Design Logic</a:t>
            </a:r>
            <a:endParaRPr lang="en-US" sz="1200" b="1" dirty="0">
              <a:solidFill>
                <a:schemeClr val="accent1">
                  <a:lumMod val="60000"/>
                  <a:lumOff val="40000"/>
                </a:schemeClr>
              </a:solidFill>
              <a:latin typeface="Arial" pitchFamily="34" charset="0"/>
              <a:cs typeface="Arial" pitchFamily="34" charset="0"/>
            </a:endParaRPr>
          </a:p>
          <a:p>
            <a:endParaRPr lang="en-US" sz="1200" b="1" dirty="0">
              <a:solidFill>
                <a:schemeClr val="accent1">
                  <a:lumMod val="60000"/>
                  <a:lumOff val="40000"/>
                </a:schemeClr>
              </a:solidFill>
              <a:latin typeface="Arial" pitchFamily="34" charset="0"/>
              <a:cs typeface="Arial" pitchFamily="34" charset="0"/>
            </a:endParaRPr>
          </a:p>
          <a:p>
            <a:endParaRPr lang="en-US" sz="1200" b="1" dirty="0">
              <a:solidFill>
                <a:schemeClr val="accent1">
                  <a:lumMod val="60000"/>
                  <a:lumOff val="40000"/>
                </a:schemeClr>
              </a:solidFill>
              <a:latin typeface="Arial" pitchFamily="34" charset="0"/>
              <a:cs typeface="Arial" pitchFamily="34" charset="0"/>
            </a:endParaRPr>
          </a:p>
          <a:p>
            <a:endParaRPr lang="en-US" sz="1200" b="1" dirty="0">
              <a:solidFill>
                <a:schemeClr val="accent1">
                  <a:lumMod val="60000"/>
                  <a:lumOff val="40000"/>
                </a:schemeClr>
              </a:solidFill>
              <a:latin typeface="Arial" pitchFamily="34" charset="0"/>
              <a:cs typeface="Arial" pitchFamily="34" charset="0"/>
            </a:endParaRPr>
          </a:p>
          <a:p>
            <a:endParaRPr lang="en-US" sz="1200" b="1" dirty="0">
              <a:solidFill>
                <a:schemeClr val="accent1">
                  <a:lumMod val="60000"/>
                  <a:lumOff val="40000"/>
                </a:schemeClr>
              </a:solidFill>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p:txBody>
      </p:sp>
      <p:sp>
        <p:nvSpPr>
          <p:cNvPr id="14" name="Rectangle 13"/>
          <p:cNvSpPr/>
          <p:nvPr/>
        </p:nvSpPr>
        <p:spPr>
          <a:xfrm>
            <a:off x="577850" y="1496042"/>
            <a:ext cx="4076700" cy="276999"/>
          </a:xfrm>
          <a:prstGeom prst="rect">
            <a:avLst/>
          </a:prstGeom>
        </p:spPr>
        <p:txBody>
          <a:bodyPr wrap="squar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Residential &amp; Commercial Schemes:-</a:t>
            </a:r>
          </a:p>
        </p:txBody>
      </p:sp>
      <p:sp>
        <p:nvSpPr>
          <p:cNvPr id="18" name="Title 1"/>
          <p:cNvSpPr txBox="1">
            <a:spLocks/>
          </p:cNvSpPr>
          <p:nvPr/>
        </p:nvSpPr>
        <p:spPr>
          <a:xfrm>
            <a:off x="685800" y="7620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9" name="Picture 18" descr="ACE.bmp"/>
          <p:cNvPicPr>
            <a:picLocks noChangeAspect="1"/>
          </p:cNvPicPr>
          <p:nvPr/>
        </p:nvPicPr>
        <p:blipFill>
          <a:blip r:embed="rId2" cstate="print"/>
          <a:stretch>
            <a:fillRect/>
          </a:stretch>
        </p:blipFill>
        <p:spPr>
          <a:xfrm>
            <a:off x="685800" y="152400"/>
            <a:ext cx="1079044" cy="525806"/>
          </a:xfrm>
          <a:prstGeom prst="rect">
            <a:avLst/>
          </a:prstGeom>
        </p:spPr>
      </p:pic>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000" fill="hold"/>
                                        <p:tgtEl>
                                          <p:spTgt spid="14"/>
                                        </p:tgtEl>
                                        <p:attrNameLst>
                                          <p:attrName>ppt_x</p:attrName>
                                        </p:attrNameLst>
                                      </p:cBhvr>
                                      <p:tavLst>
                                        <p:tav tm="0">
                                          <p:val>
                                            <p:strVal val="#ppt_x"/>
                                          </p:val>
                                        </p:tav>
                                        <p:tav tm="100000">
                                          <p:val>
                                            <p:strVal val="#ppt_x"/>
                                          </p:val>
                                        </p:tav>
                                      </p:tavLst>
                                    </p:anim>
                                    <p:anim calcmode="lin" valueType="num">
                                      <p:cBhvr additive="base">
                                        <p:cTn id="8"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91400" y="609600"/>
            <a:ext cx="2467343"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Current Projects</a:t>
            </a:r>
          </a:p>
        </p:txBody>
      </p:sp>
      <p:sp>
        <p:nvSpPr>
          <p:cNvPr id="6" name="Slide Number Placeholder 5"/>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14</a:t>
            </a:fld>
            <a:endParaRPr lang="en-US">
              <a:latin typeface="Arial" pitchFamily="34" charset="0"/>
              <a:cs typeface="Arial" pitchFamily="34" charset="0"/>
            </a:endParaRPr>
          </a:p>
        </p:txBody>
      </p:sp>
      <p:sp>
        <p:nvSpPr>
          <p:cNvPr id="11" name="TextBox 10"/>
          <p:cNvSpPr txBox="1"/>
          <p:nvPr/>
        </p:nvSpPr>
        <p:spPr>
          <a:xfrm>
            <a:off x="838200" y="1905000"/>
            <a:ext cx="3276600" cy="4154984"/>
          </a:xfrm>
          <a:prstGeom prst="rect">
            <a:avLst/>
          </a:prstGeom>
          <a:noFill/>
        </p:spPr>
        <p:txBody>
          <a:bodyPr wrap="square" rtlCol="0">
            <a:spAutoFit/>
          </a:bodyPr>
          <a:lstStyle/>
          <a:p>
            <a:r>
              <a:rPr lang="en-US" sz="1100" b="1" dirty="0">
                <a:latin typeface="Arial" pitchFamily="34" charset="0"/>
                <a:cs typeface="Arial" pitchFamily="34" charset="0"/>
              </a:rPr>
              <a:t>Smt. </a:t>
            </a:r>
            <a:r>
              <a:rPr lang="en-US" sz="1100" b="1" dirty="0" err="1">
                <a:latin typeface="Arial" pitchFamily="34" charset="0"/>
                <a:cs typeface="Arial" pitchFamily="34" charset="0"/>
              </a:rPr>
              <a:t>Nehaben</a:t>
            </a:r>
            <a:r>
              <a:rPr lang="en-US" sz="1100" b="1" dirty="0">
                <a:latin typeface="Arial" pitchFamily="34" charset="0"/>
                <a:cs typeface="Arial" pitchFamily="34" charset="0"/>
              </a:rPr>
              <a:t> Residence</a:t>
            </a:r>
          </a:p>
          <a:p>
            <a:r>
              <a:rPr lang="en-US" sz="1100" b="1" dirty="0">
                <a:latin typeface="Arial" pitchFamily="34" charset="0"/>
                <a:cs typeface="Arial" pitchFamily="34" charset="0"/>
              </a:rPr>
              <a:t>Shri. </a:t>
            </a:r>
            <a:r>
              <a:rPr lang="en-US" sz="1100" b="1" dirty="0" err="1">
                <a:latin typeface="Arial" pitchFamily="34" charset="0"/>
                <a:cs typeface="Arial" pitchFamily="34" charset="0"/>
              </a:rPr>
              <a:t>Ruchirbhai</a:t>
            </a:r>
            <a:r>
              <a:rPr lang="en-US" sz="1100" b="1" dirty="0">
                <a:latin typeface="Arial" pitchFamily="34" charset="0"/>
                <a:cs typeface="Arial" pitchFamily="34" charset="0"/>
              </a:rPr>
              <a:t> </a:t>
            </a:r>
            <a:r>
              <a:rPr lang="en-US" sz="1100" b="1" dirty="0" err="1">
                <a:latin typeface="Arial" pitchFamily="34" charset="0"/>
                <a:cs typeface="Arial" pitchFamily="34" charset="0"/>
              </a:rPr>
              <a:t>Teli</a:t>
            </a:r>
            <a:r>
              <a:rPr lang="en-US" sz="1100" b="1" dirty="0">
                <a:latin typeface="Arial" pitchFamily="34" charset="0"/>
                <a:cs typeface="Arial" pitchFamily="34" charset="0"/>
              </a:rPr>
              <a:t> </a:t>
            </a:r>
          </a:p>
          <a:p>
            <a:r>
              <a:rPr lang="en-US" sz="1100" b="1" dirty="0">
                <a:latin typeface="Arial" pitchFamily="34" charset="0"/>
                <a:cs typeface="Arial" pitchFamily="34" charset="0"/>
              </a:rPr>
              <a:t>Shri. </a:t>
            </a:r>
            <a:r>
              <a:rPr lang="en-US" sz="1100" b="1" dirty="0" err="1">
                <a:latin typeface="Arial" pitchFamily="34" charset="0"/>
                <a:cs typeface="Arial" pitchFamily="34" charset="0"/>
              </a:rPr>
              <a:t>Shalinbhai</a:t>
            </a:r>
            <a:r>
              <a:rPr lang="en-US" sz="1100" b="1" dirty="0">
                <a:latin typeface="Arial" pitchFamily="34" charset="0"/>
                <a:cs typeface="Arial" pitchFamily="34" charset="0"/>
              </a:rPr>
              <a:t> Mehta</a:t>
            </a:r>
            <a:endParaRPr lang="en-US" sz="1100" dirty="0">
              <a:latin typeface="Arial" pitchFamily="34" charset="0"/>
              <a:cs typeface="Arial" pitchFamily="34" charset="0"/>
            </a:endParaRPr>
          </a:p>
          <a:p>
            <a:r>
              <a:rPr lang="en-US" sz="1100" b="1" dirty="0">
                <a:latin typeface="Arial" pitchFamily="34" charset="0"/>
                <a:cs typeface="Arial" pitchFamily="34" charset="0"/>
              </a:rPr>
              <a:t>Dr. </a:t>
            </a:r>
            <a:r>
              <a:rPr lang="en-US" sz="1100" b="1" dirty="0" err="1">
                <a:latin typeface="Arial" pitchFamily="34" charset="0"/>
                <a:cs typeface="Arial" pitchFamily="34" charset="0"/>
              </a:rPr>
              <a:t>Ketubhai</a:t>
            </a:r>
            <a:r>
              <a:rPr lang="en-US" sz="1100" b="1" dirty="0">
                <a:latin typeface="Arial" pitchFamily="34" charset="0"/>
                <a:cs typeface="Arial" pitchFamily="34" charset="0"/>
              </a:rPr>
              <a:t> Parekh</a:t>
            </a:r>
          </a:p>
          <a:p>
            <a:r>
              <a:rPr lang="en-US" sz="1100" b="1" dirty="0" err="1">
                <a:latin typeface="Arial" pitchFamily="34" charset="0"/>
                <a:cs typeface="Arial" pitchFamily="34" charset="0"/>
              </a:rPr>
              <a:t>Smt.Shivaniben</a:t>
            </a:r>
            <a:r>
              <a:rPr lang="en-US" sz="1100" b="1" dirty="0">
                <a:latin typeface="Arial" pitchFamily="34" charset="0"/>
                <a:cs typeface="Arial" pitchFamily="34" charset="0"/>
              </a:rPr>
              <a:t> Desai</a:t>
            </a:r>
          </a:p>
          <a:p>
            <a:r>
              <a:rPr lang="en-US" sz="1100" b="1" dirty="0">
                <a:latin typeface="Arial" pitchFamily="34" charset="0"/>
                <a:cs typeface="Arial" pitchFamily="34" charset="0"/>
              </a:rPr>
              <a:t>Shri </a:t>
            </a:r>
            <a:r>
              <a:rPr lang="en-US" sz="1100" b="1" dirty="0" err="1">
                <a:latin typeface="Arial" pitchFamily="34" charset="0"/>
                <a:cs typeface="Arial" pitchFamily="34" charset="0"/>
              </a:rPr>
              <a:t>Hirenbhai</a:t>
            </a:r>
            <a:r>
              <a:rPr lang="en-US" sz="1100" b="1" dirty="0">
                <a:latin typeface="Arial" pitchFamily="34" charset="0"/>
                <a:cs typeface="Arial" pitchFamily="34" charset="0"/>
              </a:rPr>
              <a:t> Patel Residence</a:t>
            </a:r>
          </a:p>
          <a:p>
            <a:r>
              <a:rPr lang="en-US" sz="1100" dirty="0">
                <a:latin typeface="Arial" pitchFamily="34" charset="0"/>
                <a:cs typeface="Arial" pitchFamily="34" charset="0"/>
              </a:rPr>
              <a:t>HPA </a:t>
            </a:r>
            <a:r>
              <a:rPr lang="en-US" sz="1100" dirty="0" err="1">
                <a:latin typeface="Arial" pitchFamily="34" charset="0"/>
                <a:cs typeface="Arial" pitchFamily="34" charset="0"/>
              </a:rPr>
              <a:t>Atchitect</a:t>
            </a:r>
            <a:endParaRPr lang="en-US" sz="1100" b="1"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err="1">
                <a:latin typeface="Arial" pitchFamily="34" charset="0"/>
                <a:cs typeface="Arial" pitchFamily="34" charset="0"/>
              </a:rPr>
              <a:t>Chhaya</a:t>
            </a:r>
            <a:r>
              <a:rPr lang="en-US" sz="1100" b="1" dirty="0">
                <a:latin typeface="Arial" pitchFamily="34" charset="0"/>
                <a:cs typeface="Arial" pitchFamily="34" charset="0"/>
              </a:rPr>
              <a:t> Residence</a:t>
            </a:r>
          </a:p>
          <a:p>
            <a:r>
              <a:rPr lang="en-US" sz="1100" dirty="0" err="1">
                <a:latin typeface="Arial" pitchFamily="34" charset="0"/>
                <a:cs typeface="Arial" pitchFamily="34" charset="0"/>
              </a:rPr>
              <a:t>Saptak</a:t>
            </a:r>
            <a:r>
              <a:rPr lang="en-US" sz="1100" dirty="0">
                <a:latin typeface="Arial" pitchFamily="34" charset="0"/>
                <a:cs typeface="Arial" pitchFamily="34" charset="0"/>
              </a:rPr>
              <a:t> Patel</a:t>
            </a:r>
          </a:p>
          <a:p>
            <a:endParaRPr lang="en-US" sz="11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Munirbhai</a:t>
            </a:r>
            <a:r>
              <a:rPr lang="en-US" sz="1100" b="1" dirty="0">
                <a:latin typeface="Arial" pitchFamily="34" charset="0"/>
                <a:cs typeface="Arial" pitchFamily="34" charset="0"/>
              </a:rPr>
              <a:t> Shah Residence</a:t>
            </a:r>
            <a:r>
              <a:rPr lang="en-US" sz="1100" dirty="0">
                <a:latin typeface="Arial" pitchFamily="34" charset="0"/>
                <a:cs typeface="Arial" pitchFamily="34" charset="0"/>
              </a:rPr>
              <a:t> </a:t>
            </a:r>
          </a:p>
          <a:p>
            <a:r>
              <a:rPr lang="en-US" sz="1100" dirty="0">
                <a:latin typeface="Arial" pitchFamily="34" charset="0"/>
                <a:cs typeface="Arial" pitchFamily="34" charset="0"/>
              </a:rPr>
              <a:t>Design Module</a:t>
            </a:r>
          </a:p>
          <a:p>
            <a:endParaRPr lang="en-US" sz="11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Babubhai</a:t>
            </a:r>
            <a:r>
              <a:rPr lang="en-US" sz="1100" b="1" dirty="0">
                <a:latin typeface="Arial" pitchFamily="34" charset="0"/>
                <a:cs typeface="Arial" pitchFamily="34" charset="0"/>
              </a:rPr>
              <a:t> </a:t>
            </a:r>
            <a:r>
              <a:rPr lang="en-US" sz="1100" b="1" dirty="0" err="1">
                <a:latin typeface="Arial" pitchFamily="34" charset="0"/>
                <a:cs typeface="Arial" pitchFamily="34" charset="0"/>
              </a:rPr>
              <a:t>Jamnadas</a:t>
            </a:r>
            <a:r>
              <a:rPr lang="en-US" sz="1100" b="1" dirty="0">
                <a:latin typeface="Arial" pitchFamily="34" charset="0"/>
                <a:cs typeface="Arial" pitchFamily="34" charset="0"/>
              </a:rPr>
              <a:t> Patel</a:t>
            </a:r>
          </a:p>
          <a:p>
            <a:r>
              <a:rPr lang="en-US" sz="1100" b="1" dirty="0">
                <a:latin typeface="Arial" pitchFamily="34" charset="0"/>
                <a:cs typeface="Arial" pitchFamily="34" charset="0"/>
              </a:rPr>
              <a:t>Residence</a:t>
            </a:r>
            <a:r>
              <a:rPr lang="en-US" sz="1100" dirty="0">
                <a:latin typeface="Arial" pitchFamily="34" charset="0"/>
                <a:cs typeface="Arial" pitchFamily="34" charset="0"/>
              </a:rPr>
              <a:t>, </a:t>
            </a:r>
          </a:p>
          <a:p>
            <a:r>
              <a:rPr lang="en-US" sz="1100" dirty="0" err="1">
                <a:latin typeface="Arial" pitchFamily="34" charset="0"/>
                <a:cs typeface="Arial" pitchFamily="34" charset="0"/>
              </a:rPr>
              <a:t>Vegelkop</a:t>
            </a:r>
            <a:r>
              <a:rPr lang="en-US" sz="1100" dirty="0">
                <a:latin typeface="Arial" pitchFamily="34" charset="0"/>
                <a:cs typeface="Arial" pitchFamily="34" charset="0"/>
              </a:rPr>
              <a:t> Design &amp; Development</a:t>
            </a:r>
          </a:p>
          <a:p>
            <a:endParaRPr lang="en-US" sz="11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Shyamjibhai</a:t>
            </a:r>
            <a:r>
              <a:rPr lang="en-US" sz="1100" b="1" dirty="0">
                <a:latin typeface="Arial" pitchFamily="34" charset="0"/>
                <a:cs typeface="Arial" pitchFamily="34" charset="0"/>
              </a:rPr>
              <a:t>. </a:t>
            </a:r>
            <a:r>
              <a:rPr lang="en-US" sz="1100" b="1" dirty="0" err="1">
                <a:latin typeface="Arial" pitchFamily="34" charset="0"/>
                <a:cs typeface="Arial" pitchFamily="34" charset="0"/>
              </a:rPr>
              <a:t>Adipur</a:t>
            </a:r>
            <a:r>
              <a:rPr lang="en-US" sz="1100" dirty="0">
                <a:latin typeface="Arial" pitchFamily="34" charset="0"/>
                <a:cs typeface="Arial" pitchFamily="34" charset="0"/>
              </a:rPr>
              <a:t>, </a:t>
            </a:r>
          </a:p>
          <a:p>
            <a:r>
              <a:rPr lang="en-US" sz="1100" b="1" dirty="0">
                <a:latin typeface="Arial" pitchFamily="34" charset="0"/>
                <a:cs typeface="Arial" pitchFamily="34" charset="0"/>
              </a:rPr>
              <a:t>Shah House,</a:t>
            </a:r>
            <a:endParaRPr lang="en-US" sz="1100" dirty="0">
              <a:latin typeface="Arial" pitchFamily="34" charset="0"/>
              <a:cs typeface="Arial" pitchFamily="34" charset="0"/>
            </a:endParaRPr>
          </a:p>
          <a:p>
            <a:r>
              <a:rPr lang="en-US" sz="1100" dirty="0">
                <a:latin typeface="Arial" pitchFamily="34" charset="0"/>
                <a:cs typeface="Arial" pitchFamily="34" charset="0"/>
              </a:rPr>
              <a:t>Indigo Architects</a:t>
            </a:r>
          </a:p>
          <a:p>
            <a:endParaRPr lang="en-US" sz="1100" dirty="0">
              <a:latin typeface="Arial" pitchFamily="34" charset="0"/>
              <a:cs typeface="Arial" pitchFamily="34" charset="0"/>
            </a:endParaRPr>
          </a:p>
          <a:p>
            <a:r>
              <a:rPr lang="en-US" sz="1100" b="1" dirty="0">
                <a:latin typeface="Arial" pitchFamily="34" charset="0"/>
                <a:cs typeface="Arial" pitchFamily="34" charset="0"/>
              </a:rPr>
              <a:t>Jindal House</a:t>
            </a:r>
          </a:p>
          <a:p>
            <a:r>
              <a:rPr lang="en-US" sz="1100" dirty="0">
                <a:latin typeface="Arial" pitchFamily="34" charset="0"/>
                <a:cs typeface="Arial" pitchFamily="34" charset="0"/>
              </a:rPr>
              <a:t>SPASM Architects</a:t>
            </a:r>
          </a:p>
        </p:txBody>
      </p:sp>
      <p:sp>
        <p:nvSpPr>
          <p:cNvPr id="12" name="TextBox 11"/>
          <p:cNvSpPr txBox="1"/>
          <p:nvPr/>
        </p:nvSpPr>
        <p:spPr>
          <a:xfrm>
            <a:off x="3732986" y="1518855"/>
            <a:ext cx="3101875" cy="4832092"/>
          </a:xfrm>
          <a:prstGeom prst="rect">
            <a:avLst/>
          </a:prstGeom>
          <a:noFill/>
        </p:spPr>
        <p:txBody>
          <a:bodyPr wrap="square" rtlCol="0">
            <a:spAutoFit/>
          </a:bodyPr>
          <a:lstStyle/>
          <a:p>
            <a:endParaRPr lang="en-US" sz="1100" dirty="0">
              <a:latin typeface="Arial" pitchFamily="34" charset="0"/>
              <a:cs typeface="Arial" pitchFamily="34" charset="0"/>
            </a:endParaRPr>
          </a:p>
          <a:p>
            <a:r>
              <a:rPr lang="en-US" sz="1100" b="1" dirty="0" err="1">
                <a:latin typeface="Arial" pitchFamily="34" charset="0"/>
                <a:cs typeface="Arial" pitchFamily="34" charset="0"/>
              </a:rPr>
              <a:t>Shri</a:t>
            </a:r>
            <a:r>
              <a:rPr lang="en-US" sz="1100" b="1" dirty="0">
                <a:latin typeface="Arial" pitchFamily="34" charset="0"/>
                <a:cs typeface="Arial" pitchFamily="34" charset="0"/>
              </a:rPr>
              <a:t>. </a:t>
            </a:r>
            <a:r>
              <a:rPr lang="en-US" sz="1100" b="1" dirty="0" err="1">
                <a:latin typeface="Arial" pitchFamily="34" charset="0"/>
                <a:cs typeface="Arial" pitchFamily="34" charset="0"/>
              </a:rPr>
              <a:t>Jayantibhai</a:t>
            </a:r>
            <a:r>
              <a:rPr lang="en-US" sz="1100" b="1" dirty="0">
                <a:latin typeface="Arial" pitchFamily="34" charset="0"/>
                <a:cs typeface="Arial" pitchFamily="34" charset="0"/>
              </a:rPr>
              <a:t> Patel Residence</a:t>
            </a:r>
            <a:r>
              <a:rPr lang="en-US" sz="1100" dirty="0">
                <a:latin typeface="Arial" pitchFamily="34" charset="0"/>
                <a:cs typeface="Arial" pitchFamily="34" charset="0"/>
              </a:rPr>
              <a:t> </a:t>
            </a:r>
          </a:p>
          <a:p>
            <a:r>
              <a:rPr lang="en-US" sz="1100" dirty="0" err="1">
                <a:latin typeface="Arial" pitchFamily="34" charset="0"/>
                <a:cs typeface="Arial" pitchFamily="34" charset="0"/>
              </a:rPr>
              <a:t>Brijesh</a:t>
            </a:r>
            <a:r>
              <a:rPr lang="en-US" sz="1100" dirty="0">
                <a:latin typeface="Arial" pitchFamily="34" charset="0"/>
                <a:cs typeface="Arial" pitchFamily="34" charset="0"/>
              </a:rPr>
              <a:t> Contractor Associates</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Shri</a:t>
            </a:r>
            <a:r>
              <a:rPr lang="en-US" sz="1100" b="1" dirty="0">
                <a:latin typeface="Arial" pitchFamily="34" charset="0"/>
                <a:cs typeface="Arial" pitchFamily="34" charset="0"/>
              </a:rPr>
              <a:t>. </a:t>
            </a:r>
            <a:r>
              <a:rPr lang="en-US" sz="1100" b="1" dirty="0" err="1">
                <a:latin typeface="Arial" pitchFamily="34" charset="0"/>
                <a:cs typeface="Arial" pitchFamily="34" charset="0"/>
              </a:rPr>
              <a:t>Mayurbhai</a:t>
            </a:r>
            <a:r>
              <a:rPr lang="en-US" sz="1100" b="1" dirty="0">
                <a:latin typeface="Arial" pitchFamily="34" charset="0"/>
                <a:cs typeface="Arial" pitchFamily="34" charset="0"/>
              </a:rPr>
              <a:t> </a:t>
            </a:r>
            <a:r>
              <a:rPr lang="en-US" sz="1100" b="1" dirty="0" err="1">
                <a:latin typeface="Arial" pitchFamily="34" charset="0"/>
                <a:cs typeface="Arial" pitchFamily="34" charset="0"/>
              </a:rPr>
              <a:t>Vaghela</a:t>
            </a:r>
            <a:r>
              <a:rPr lang="en-US" sz="1100" b="1" dirty="0">
                <a:latin typeface="Arial" pitchFamily="34" charset="0"/>
                <a:cs typeface="Arial" pitchFamily="34" charset="0"/>
              </a:rPr>
              <a:t> Residence</a:t>
            </a:r>
            <a:r>
              <a:rPr lang="en-US" sz="1100" dirty="0">
                <a:latin typeface="Arial" pitchFamily="34" charset="0"/>
                <a:cs typeface="Arial" pitchFamily="34" charset="0"/>
              </a:rPr>
              <a:t> </a:t>
            </a:r>
          </a:p>
          <a:p>
            <a:r>
              <a:rPr lang="en-US" sz="1100" dirty="0" err="1">
                <a:latin typeface="Arial" pitchFamily="34" charset="0"/>
                <a:cs typeface="Arial" pitchFamily="34" charset="0"/>
              </a:rPr>
              <a:t>Placekinesis</a:t>
            </a:r>
            <a:r>
              <a:rPr lang="en-US" sz="1100" dirty="0">
                <a:latin typeface="Arial" pitchFamily="34" charset="0"/>
                <a:cs typeface="Arial" pitchFamily="34" charset="0"/>
              </a:rPr>
              <a:t> Associates</a:t>
            </a:r>
          </a:p>
          <a:p>
            <a:endParaRPr lang="en-US" sz="11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Shambhubhai</a:t>
            </a:r>
            <a:r>
              <a:rPr lang="en-US" sz="1100" b="1" dirty="0">
                <a:latin typeface="Arial" pitchFamily="34" charset="0"/>
                <a:cs typeface="Arial" pitchFamily="34" charset="0"/>
              </a:rPr>
              <a:t> </a:t>
            </a:r>
            <a:r>
              <a:rPr lang="en-US" sz="1100" b="1" dirty="0" err="1">
                <a:latin typeface="Arial" pitchFamily="34" charset="0"/>
                <a:cs typeface="Arial" pitchFamily="34" charset="0"/>
              </a:rPr>
              <a:t>Parsana</a:t>
            </a:r>
            <a:r>
              <a:rPr lang="en-US" sz="1100" b="1" dirty="0">
                <a:latin typeface="Arial" pitchFamily="34" charset="0"/>
                <a:cs typeface="Arial" pitchFamily="34" charset="0"/>
              </a:rPr>
              <a:t> Residence</a:t>
            </a:r>
            <a:r>
              <a:rPr lang="en-US" sz="1100" dirty="0">
                <a:latin typeface="Arial" pitchFamily="34" charset="0"/>
                <a:cs typeface="Arial" pitchFamily="34" charset="0"/>
              </a:rPr>
              <a:t> </a:t>
            </a:r>
          </a:p>
          <a:p>
            <a:r>
              <a:rPr lang="en-US" sz="1100" dirty="0">
                <a:latin typeface="Arial" pitchFamily="34" charset="0"/>
                <a:cs typeface="Arial" pitchFamily="34" charset="0"/>
              </a:rPr>
              <a:t>Rajkot</a:t>
            </a:r>
          </a:p>
          <a:p>
            <a:r>
              <a:rPr lang="en-US" sz="1100" dirty="0">
                <a:latin typeface="Arial" pitchFamily="34" charset="0"/>
                <a:cs typeface="Arial" pitchFamily="34" charset="0"/>
              </a:rPr>
              <a:t>Design Square Architects</a:t>
            </a:r>
          </a:p>
          <a:p>
            <a:endParaRPr lang="en-US" sz="11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Rajvirsinh</a:t>
            </a:r>
            <a:r>
              <a:rPr lang="en-US" sz="1100" b="1" dirty="0">
                <a:latin typeface="Arial" pitchFamily="34" charset="0"/>
                <a:cs typeface="Arial" pitchFamily="34" charset="0"/>
              </a:rPr>
              <a:t> Jadeja Residence</a:t>
            </a:r>
            <a:r>
              <a:rPr lang="en-US" sz="1100" dirty="0">
                <a:latin typeface="Arial" pitchFamily="34" charset="0"/>
                <a:cs typeface="Arial" pitchFamily="34" charset="0"/>
              </a:rPr>
              <a:t> </a:t>
            </a:r>
          </a:p>
          <a:p>
            <a:r>
              <a:rPr lang="en-US" sz="1100" dirty="0" err="1">
                <a:latin typeface="Arial" pitchFamily="34" charset="0"/>
                <a:cs typeface="Arial" pitchFamily="34" charset="0"/>
              </a:rPr>
              <a:t>Sukrut</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Harenbhai</a:t>
            </a:r>
            <a:r>
              <a:rPr lang="en-US" sz="1100" b="1" dirty="0">
                <a:latin typeface="Arial" pitchFamily="34" charset="0"/>
                <a:cs typeface="Arial" pitchFamily="34" charset="0"/>
              </a:rPr>
              <a:t> Nawab Residence</a:t>
            </a:r>
            <a:r>
              <a:rPr lang="en-US" sz="1100" dirty="0">
                <a:latin typeface="Arial" pitchFamily="34" charset="0"/>
                <a:cs typeface="Arial" pitchFamily="34" charset="0"/>
              </a:rPr>
              <a:t> </a:t>
            </a:r>
          </a:p>
          <a:p>
            <a:r>
              <a:rPr lang="en-US" sz="1100" dirty="0">
                <a:latin typeface="Arial" pitchFamily="34" charset="0"/>
                <a:cs typeface="Arial" pitchFamily="34" charset="0"/>
              </a:rPr>
              <a:t>R+R Architects</a:t>
            </a:r>
          </a:p>
          <a:p>
            <a:endParaRPr lang="en-US" sz="1100" dirty="0">
              <a:latin typeface="Arial" pitchFamily="34" charset="0"/>
              <a:cs typeface="Arial" pitchFamily="34" charset="0"/>
            </a:endParaRPr>
          </a:p>
          <a:p>
            <a:r>
              <a:rPr lang="en-US" sz="1100" b="1" dirty="0">
                <a:latin typeface="Arial" pitchFamily="34" charset="0"/>
                <a:cs typeface="Arial" pitchFamily="34" charset="0"/>
              </a:rPr>
              <a:t>Omkar </a:t>
            </a:r>
            <a:r>
              <a:rPr lang="en-US" sz="1100" b="1" dirty="0" err="1">
                <a:latin typeface="Arial" pitchFamily="34" charset="0"/>
                <a:cs typeface="Arial" pitchFamily="34" charset="0"/>
              </a:rPr>
              <a:t>Vatika</a:t>
            </a:r>
            <a:r>
              <a:rPr lang="en-US" sz="1100" b="1" dirty="0">
                <a:latin typeface="Arial" pitchFamily="34" charset="0"/>
                <a:cs typeface="Arial" pitchFamily="34" charset="0"/>
              </a:rPr>
              <a:t> </a:t>
            </a:r>
            <a:r>
              <a:rPr lang="en-US" sz="1100" b="1" dirty="0" err="1">
                <a:latin typeface="Arial" pitchFamily="34" charset="0"/>
                <a:cs typeface="Arial" pitchFamily="34" charset="0"/>
              </a:rPr>
              <a:t>Bunglow</a:t>
            </a:r>
            <a:r>
              <a:rPr lang="en-US" sz="1100" b="1" dirty="0">
                <a:latin typeface="Arial" pitchFamily="34" charset="0"/>
                <a:cs typeface="Arial" pitchFamily="34" charset="0"/>
              </a:rPr>
              <a:t>, </a:t>
            </a:r>
            <a:r>
              <a:rPr lang="en-US" sz="1100" b="1" dirty="0" err="1">
                <a:latin typeface="Arial" pitchFamily="34" charset="0"/>
                <a:cs typeface="Arial" pitchFamily="34" charset="0"/>
              </a:rPr>
              <a:t>Umra</a:t>
            </a:r>
            <a:endParaRPr lang="en-US" sz="1100" b="1"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Pranavbhai</a:t>
            </a:r>
            <a:r>
              <a:rPr lang="en-US" sz="1100" b="1" dirty="0">
                <a:latin typeface="Arial" pitchFamily="34" charset="0"/>
                <a:cs typeface="Arial" pitchFamily="34" charset="0"/>
              </a:rPr>
              <a:t> </a:t>
            </a:r>
            <a:r>
              <a:rPr lang="en-US" sz="1100" b="1" dirty="0" err="1">
                <a:latin typeface="Arial" pitchFamily="34" charset="0"/>
                <a:cs typeface="Arial" pitchFamily="34" charset="0"/>
              </a:rPr>
              <a:t>Raiji</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Saurabh Patel, Farm House</a:t>
            </a:r>
          </a:p>
          <a:p>
            <a:r>
              <a:rPr lang="en-US" sz="1100" dirty="0">
                <a:latin typeface="Arial" pitchFamily="34" charset="0"/>
                <a:cs typeface="Arial" pitchFamily="34" charset="0"/>
              </a:rPr>
              <a:t>Design Logic</a:t>
            </a: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p:txBody>
      </p:sp>
      <p:sp>
        <p:nvSpPr>
          <p:cNvPr id="15" name="Rectangle 14"/>
          <p:cNvSpPr/>
          <p:nvPr/>
        </p:nvSpPr>
        <p:spPr>
          <a:xfrm>
            <a:off x="685800" y="1600200"/>
            <a:ext cx="2133600" cy="276999"/>
          </a:xfrm>
          <a:prstGeom prst="rect">
            <a:avLst/>
          </a:prstGeom>
        </p:spPr>
        <p:txBody>
          <a:bodyPr wrap="squar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Private Residences:-</a:t>
            </a:r>
          </a:p>
        </p:txBody>
      </p:sp>
      <p:sp>
        <p:nvSpPr>
          <p:cNvPr id="18"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9" name="Picture 18" descr="ACE.bmp"/>
          <p:cNvPicPr>
            <a:picLocks noChangeAspect="1"/>
          </p:cNvPicPr>
          <p:nvPr/>
        </p:nvPicPr>
        <p:blipFill>
          <a:blip r:embed="rId2" cstate="print"/>
          <a:stretch>
            <a:fillRect/>
          </a:stretch>
        </p:blipFill>
        <p:spPr>
          <a:xfrm>
            <a:off x="685800" y="152400"/>
            <a:ext cx="1079044" cy="525806"/>
          </a:xfrm>
          <a:prstGeom prst="rect">
            <a:avLst/>
          </a:prstGeom>
        </p:spPr>
      </p:pic>
      <p:sp>
        <p:nvSpPr>
          <p:cNvPr id="9" name="Rectangle 8">
            <a:extLst>
              <a:ext uri="{FF2B5EF4-FFF2-40B4-BE49-F238E27FC236}">
                <a16:creationId xmlns:a16="http://schemas.microsoft.com/office/drawing/2014/main" id="{BDB75618-8E1C-40FE-8E94-CCAED5D87E8A}"/>
              </a:ext>
            </a:extLst>
          </p:cNvPr>
          <p:cNvSpPr/>
          <p:nvPr/>
        </p:nvSpPr>
        <p:spPr>
          <a:xfrm>
            <a:off x="6897216" y="1600200"/>
            <a:ext cx="2705100" cy="461665"/>
          </a:xfrm>
          <a:prstGeom prst="rect">
            <a:avLst/>
          </a:prstGeom>
        </p:spPr>
        <p:txBody>
          <a:bodyPr wrap="squar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Commercial Complex, Offices;</a:t>
            </a:r>
          </a:p>
          <a:p>
            <a:r>
              <a:rPr lang="en-US" sz="1200" b="1" dirty="0">
                <a:solidFill>
                  <a:schemeClr val="accent1">
                    <a:lumMod val="75000"/>
                  </a:schemeClr>
                </a:solidFill>
                <a:latin typeface="Arial" pitchFamily="34" charset="0"/>
                <a:cs typeface="Arial" pitchFamily="34" charset="0"/>
              </a:rPr>
              <a:t>     Malls, Hotels &amp; Resorts</a:t>
            </a:r>
          </a:p>
        </p:txBody>
      </p:sp>
      <p:sp>
        <p:nvSpPr>
          <p:cNvPr id="10" name="TextBox 9">
            <a:extLst>
              <a:ext uri="{FF2B5EF4-FFF2-40B4-BE49-F238E27FC236}">
                <a16:creationId xmlns:a16="http://schemas.microsoft.com/office/drawing/2014/main" id="{6A30D6A1-F7A0-4C84-A1C1-1903367FA58B}"/>
              </a:ext>
            </a:extLst>
          </p:cNvPr>
          <p:cNvSpPr txBox="1"/>
          <p:nvPr/>
        </p:nvSpPr>
        <p:spPr>
          <a:xfrm>
            <a:off x="7039830" y="2060848"/>
            <a:ext cx="3124200" cy="4154984"/>
          </a:xfrm>
          <a:prstGeom prst="rect">
            <a:avLst/>
          </a:prstGeom>
          <a:noFill/>
        </p:spPr>
        <p:txBody>
          <a:bodyPr wrap="square" rtlCol="0">
            <a:spAutoFit/>
          </a:bodyPr>
          <a:lstStyle/>
          <a:p>
            <a:r>
              <a:rPr lang="en-US" sz="1100" b="1" dirty="0">
                <a:latin typeface="Arial" pitchFamily="34" charset="0"/>
                <a:cs typeface="Arial" pitchFamily="34" charset="0"/>
              </a:rPr>
              <a:t>Westport, </a:t>
            </a:r>
            <a:r>
              <a:rPr lang="en-US" sz="1100" b="1" dirty="0" err="1">
                <a:latin typeface="Arial" pitchFamily="34" charset="0"/>
                <a:cs typeface="Arial" pitchFamily="34" charset="0"/>
              </a:rPr>
              <a:t>Ahmedabd</a:t>
            </a:r>
            <a:endParaRPr lang="en-US" sz="1100" b="1" dirty="0">
              <a:latin typeface="Arial" pitchFamily="34" charset="0"/>
              <a:cs typeface="Arial" pitchFamily="34" charset="0"/>
            </a:endParaRPr>
          </a:p>
          <a:p>
            <a:r>
              <a:rPr lang="en-US" sz="1100" dirty="0">
                <a:latin typeface="Arial" pitchFamily="34" charset="0"/>
                <a:cs typeface="Arial" pitchFamily="34" charset="0"/>
              </a:rPr>
              <a:t>HM Architect</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Shankus</a:t>
            </a:r>
            <a:r>
              <a:rPr lang="en-US" sz="1100" b="1" dirty="0">
                <a:latin typeface="Arial" pitchFamily="34" charset="0"/>
                <a:cs typeface="Arial" pitchFamily="34" charset="0"/>
              </a:rPr>
              <a:t> Water Park, Mehsana</a:t>
            </a:r>
          </a:p>
          <a:p>
            <a:r>
              <a:rPr lang="en-US" sz="1100" dirty="0">
                <a:latin typeface="Arial" pitchFamily="34" charset="0"/>
                <a:cs typeface="Arial" pitchFamily="34" charset="0"/>
              </a:rPr>
              <a:t>Devendra Shah</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Kalhaar</a:t>
            </a:r>
            <a:r>
              <a:rPr lang="en-US" sz="1100" b="1" dirty="0">
                <a:latin typeface="Arial" pitchFamily="34" charset="0"/>
                <a:cs typeface="Arial" pitchFamily="34" charset="0"/>
              </a:rPr>
              <a:t> Blues &amp; Green Club &amp; Hotel</a:t>
            </a:r>
          </a:p>
          <a:p>
            <a:r>
              <a:rPr lang="en-US" sz="1100" dirty="0">
                <a:latin typeface="Arial" pitchFamily="34" charset="0"/>
                <a:cs typeface="Arial" pitchFamily="34" charset="0"/>
              </a:rPr>
              <a:t>525000 Sq. Ft.</a:t>
            </a:r>
          </a:p>
          <a:p>
            <a:r>
              <a:rPr lang="en-US" sz="1100" dirty="0">
                <a:latin typeface="Arial" pitchFamily="34" charset="0"/>
                <a:cs typeface="Arial" pitchFamily="34" charset="0"/>
              </a:rPr>
              <a:t>Marsh &amp; Associates. Inc. USA.</a:t>
            </a:r>
          </a:p>
          <a:p>
            <a:endParaRPr lang="en-US" sz="1100" dirty="0">
              <a:latin typeface="Arial" pitchFamily="34" charset="0"/>
              <a:cs typeface="Arial" pitchFamily="34" charset="0"/>
            </a:endParaRPr>
          </a:p>
          <a:p>
            <a:r>
              <a:rPr lang="en-US" sz="1100" b="1" dirty="0">
                <a:latin typeface="Arial" pitchFamily="34" charset="0"/>
                <a:cs typeface="Arial" pitchFamily="34" charset="0"/>
              </a:rPr>
              <a:t>Wild Life Resort, at </a:t>
            </a:r>
            <a:r>
              <a:rPr lang="en-US" sz="1100" b="1" dirty="0" err="1">
                <a:latin typeface="Arial" pitchFamily="34" charset="0"/>
                <a:cs typeface="Arial" pitchFamily="34" charset="0"/>
              </a:rPr>
              <a:t>Tipeshwar</a:t>
            </a:r>
            <a:r>
              <a:rPr lang="en-US" sz="1100" b="1" dirty="0">
                <a:latin typeface="Arial" pitchFamily="34" charset="0"/>
                <a:cs typeface="Arial" pitchFamily="34" charset="0"/>
              </a:rPr>
              <a:t>.</a:t>
            </a:r>
          </a:p>
          <a:p>
            <a:r>
              <a:rPr lang="en-US" sz="1100" b="1" dirty="0">
                <a:latin typeface="Arial" pitchFamily="34" charset="0"/>
                <a:cs typeface="Arial" pitchFamily="34" charset="0"/>
              </a:rPr>
              <a:t>Ariane </a:t>
            </a:r>
            <a:r>
              <a:rPr lang="en-US" sz="1100" b="1" dirty="0" err="1">
                <a:latin typeface="Arial" pitchFamily="34" charset="0"/>
                <a:cs typeface="Arial" pitchFamily="34" charset="0"/>
              </a:rPr>
              <a:t>Thakore</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IPS Mess</a:t>
            </a:r>
          </a:p>
          <a:p>
            <a:r>
              <a:rPr lang="en-US" sz="1100" b="1" dirty="0">
                <a:latin typeface="Arial" pitchFamily="34" charset="0"/>
                <a:cs typeface="Arial" pitchFamily="34" charset="0"/>
              </a:rPr>
              <a:t>Jal Bhavan</a:t>
            </a:r>
          </a:p>
          <a:p>
            <a:r>
              <a:rPr lang="en-US" sz="1100" dirty="0" err="1">
                <a:latin typeface="Arial" pitchFamily="34" charset="0"/>
                <a:cs typeface="Arial" pitchFamily="34" charset="0"/>
              </a:rPr>
              <a:t>Auctors</a:t>
            </a:r>
            <a:r>
              <a:rPr lang="en-US" sz="1100" dirty="0">
                <a:latin typeface="Arial" pitchFamily="34" charset="0"/>
                <a:cs typeface="Arial" pitchFamily="34" charset="0"/>
              </a:rPr>
              <a:t> Design</a:t>
            </a: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a:latin typeface="Arial" pitchFamily="34" charset="0"/>
                <a:cs typeface="Arial" pitchFamily="34" charset="0"/>
              </a:rPr>
              <a:t>Offline Park</a:t>
            </a:r>
          </a:p>
          <a:p>
            <a:r>
              <a:rPr lang="en-US" sz="1100" dirty="0">
                <a:latin typeface="Arial" pitchFamily="34" charset="0"/>
                <a:cs typeface="Arial" pitchFamily="34" charset="0"/>
              </a:rPr>
              <a:t>Collaborative Design</a:t>
            </a: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p:txBody>
      </p:sp>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000" fill="hold"/>
                                        <p:tgtEl>
                                          <p:spTgt spid="15"/>
                                        </p:tgtEl>
                                        <p:attrNameLst>
                                          <p:attrName>ppt_x</p:attrName>
                                        </p:attrNameLst>
                                      </p:cBhvr>
                                      <p:tavLst>
                                        <p:tav tm="0">
                                          <p:val>
                                            <p:strVal val="#ppt_x"/>
                                          </p:val>
                                        </p:tav>
                                        <p:tav tm="100000">
                                          <p:val>
                                            <p:strVal val="#ppt_x"/>
                                          </p:val>
                                        </p:tav>
                                      </p:tavLst>
                                    </p:anim>
                                    <p:anim calcmode="lin" valueType="num">
                                      <p:cBhvr additive="base">
                                        <p:cTn id="8" dur="20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000" fill="hold"/>
                                        <p:tgtEl>
                                          <p:spTgt spid="9"/>
                                        </p:tgtEl>
                                        <p:attrNameLst>
                                          <p:attrName>ppt_x</p:attrName>
                                        </p:attrNameLst>
                                      </p:cBhvr>
                                      <p:tavLst>
                                        <p:tav tm="0">
                                          <p:val>
                                            <p:strVal val="#ppt_x"/>
                                          </p:val>
                                        </p:tav>
                                        <p:tav tm="100000">
                                          <p:val>
                                            <p:strVal val="#ppt_x"/>
                                          </p:val>
                                        </p:tav>
                                      </p:tavLst>
                                    </p:anim>
                                    <p:anim calcmode="lin" valueType="num">
                                      <p:cBhvr additive="base">
                                        <p:cTn id="13"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15000" y="6096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15</a:t>
            </a:fld>
            <a:endParaRPr lang="en-US">
              <a:latin typeface="Arial" pitchFamily="34" charset="0"/>
              <a:cs typeface="Arial" pitchFamily="34" charset="0"/>
            </a:endParaRPr>
          </a:p>
        </p:txBody>
      </p:sp>
      <p:sp>
        <p:nvSpPr>
          <p:cNvPr id="8" name="TextBox 7"/>
          <p:cNvSpPr txBox="1"/>
          <p:nvPr/>
        </p:nvSpPr>
        <p:spPr>
          <a:xfrm>
            <a:off x="668494" y="4511815"/>
            <a:ext cx="2590800" cy="430887"/>
          </a:xfrm>
          <a:prstGeom prst="rect">
            <a:avLst/>
          </a:prstGeom>
          <a:noFill/>
        </p:spPr>
        <p:txBody>
          <a:bodyPr wrap="square" rtlCol="0">
            <a:spAutoFit/>
          </a:bodyPr>
          <a:lstStyle/>
          <a:p>
            <a:r>
              <a:rPr lang="de-DE" sz="1100" b="1" dirty="0">
                <a:latin typeface="Arial" pitchFamily="34" charset="0"/>
                <a:cs typeface="Arial" pitchFamily="34" charset="0"/>
              </a:rPr>
              <a:t>Eden Garden Stadium at Kolkata</a:t>
            </a:r>
            <a:endParaRPr lang="en-US" sz="1100" dirty="0">
              <a:latin typeface="Arial" pitchFamily="34" charset="0"/>
              <a:cs typeface="Arial" pitchFamily="34" charset="0"/>
            </a:endParaRPr>
          </a:p>
          <a:p>
            <a:r>
              <a:rPr lang="en-US" sz="1100" dirty="0">
                <a:latin typeface="Arial" pitchFamily="34" charset="0"/>
                <a:cs typeface="Arial" pitchFamily="34" charset="0"/>
              </a:rPr>
              <a:t>VMS Engineering &amp; Design services</a:t>
            </a:r>
          </a:p>
        </p:txBody>
      </p:sp>
      <p:sp>
        <p:nvSpPr>
          <p:cNvPr id="11" name="Rectangle 10"/>
          <p:cNvSpPr/>
          <p:nvPr/>
        </p:nvSpPr>
        <p:spPr>
          <a:xfrm>
            <a:off x="6969224" y="1672260"/>
            <a:ext cx="2438400" cy="4810785"/>
          </a:xfrm>
          <a:prstGeom prst="rect">
            <a:avLst/>
          </a:prstGeom>
        </p:spPr>
        <p:txBody>
          <a:bodyPr wrap="square">
            <a:noAutofit/>
          </a:bodyPr>
          <a:lstStyle/>
          <a:p>
            <a:r>
              <a:rPr lang="en-US" sz="1100" b="1" dirty="0" err="1">
                <a:solidFill>
                  <a:srgbClr val="000000"/>
                </a:solidFill>
                <a:latin typeface="Arial" pitchFamily="34" charset="0"/>
                <a:cs typeface="Arial" pitchFamily="34" charset="0"/>
              </a:rPr>
              <a:t>Shaleen</a:t>
            </a:r>
            <a:r>
              <a:rPr lang="en-US" sz="1100" b="1" dirty="0">
                <a:solidFill>
                  <a:srgbClr val="000000"/>
                </a:solidFill>
                <a:latin typeface="Arial" pitchFamily="34" charset="0"/>
                <a:cs typeface="Arial" pitchFamily="34" charset="0"/>
              </a:rPr>
              <a:t> Radiation Centre</a:t>
            </a:r>
          </a:p>
          <a:p>
            <a:r>
              <a:rPr lang="en-US" sz="1100" dirty="0">
                <a:solidFill>
                  <a:srgbClr val="000000"/>
                </a:solidFill>
                <a:latin typeface="Arial" pitchFamily="34" charset="0"/>
                <a:cs typeface="Arial" pitchFamily="34" charset="0"/>
              </a:rPr>
              <a:t>Radiation </a:t>
            </a:r>
            <a:r>
              <a:rPr lang="en-US" sz="1100" dirty="0" err="1">
                <a:solidFill>
                  <a:srgbClr val="000000"/>
                </a:solidFill>
                <a:latin typeface="Arial" pitchFamily="34" charset="0"/>
                <a:cs typeface="Arial" pitchFamily="34" charset="0"/>
              </a:rPr>
              <a:t>centre</a:t>
            </a:r>
            <a:r>
              <a:rPr lang="en-US" sz="1100" dirty="0">
                <a:solidFill>
                  <a:srgbClr val="000000"/>
                </a:solidFill>
                <a:latin typeface="Arial" pitchFamily="34" charset="0"/>
                <a:cs typeface="Arial" pitchFamily="34" charset="0"/>
              </a:rPr>
              <a:t> with 2 </a:t>
            </a:r>
            <a:r>
              <a:rPr lang="en-US" sz="1100" dirty="0" err="1">
                <a:solidFill>
                  <a:srgbClr val="000000"/>
                </a:solidFill>
                <a:latin typeface="Arial" pitchFamily="34" charset="0"/>
                <a:cs typeface="Arial" pitchFamily="34" charset="0"/>
              </a:rPr>
              <a:t>Linac</a:t>
            </a:r>
            <a:r>
              <a:rPr lang="en-US" sz="1100" dirty="0">
                <a:solidFill>
                  <a:srgbClr val="000000"/>
                </a:solidFill>
                <a:latin typeface="Arial" pitchFamily="34" charset="0"/>
                <a:cs typeface="Arial" pitchFamily="34" charset="0"/>
              </a:rPr>
              <a:t> rooms</a:t>
            </a:r>
          </a:p>
          <a:p>
            <a:endParaRPr lang="en-US" sz="800" dirty="0">
              <a:solidFill>
                <a:srgbClr val="000000"/>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Chaudhary</a:t>
            </a:r>
            <a:r>
              <a:rPr lang="en-US" sz="1100" b="1" dirty="0">
                <a:solidFill>
                  <a:srgbClr val="000000"/>
                </a:solidFill>
                <a:latin typeface="Arial" pitchFamily="34" charset="0"/>
                <a:cs typeface="Arial" pitchFamily="34" charset="0"/>
              </a:rPr>
              <a:t> Hospital, at Udaipur</a:t>
            </a:r>
          </a:p>
          <a:p>
            <a:r>
              <a:rPr lang="en-US" sz="1100" dirty="0" err="1">
                <a:solidFill>
                  <a:srgbClr val="000000"/>
                </a:solidFill>
                <a:latin typeface="Arial" pitchFamily="34" charset="0"/>
                <a:cs typeface="Arial" pitchFamily="34" charset="0"/>
              </a:rPr>
              <a:t>Bimal</a:t>
            </a:r>
            <a:r>
              <a:rPr lang="en-US" sz="1100" dirty="0">
                <a:solidFill>
                  <a:srgbClr val="000000"/>
                </a:solidFill>
                <a:latin typeface="Arial" pitchFamily="34" charset="0"/>
                <a:cs typeface="Arial" pitchFamily="34" charset="0"/>
              </a:rPr>
              <a:t> </a:t>
            </a:r>
            <a:r>
              <a:rPr lang="en-US" sz="1100" dirty="0" err="1">
                <a:solidFill>
                  <a:srgbClr val="000000"/>
                </a:solidFill>
                <a:latin typeface="Arial" pitchFamily="34" charset="0"/>
                <a:cs typeface="Arial" pitchFamily="34" charset="0"/>
              </a:rPr>
              <a:t>Mistry</a:t>
            </a:r>
            <a:r>
              <a:rPr lang="en-US" sz="1100" dirty="0">
                <a:solidFill>
                  <a:srgbClr val="000000"/>
                </a:solidFill>
                <a:latin typeface="Arial" pitchFamily="34" charset="0"/>
                <a:cs typeface="Arial" pitchFamily="34" charset="0"/>
              </a:rPr>
              <a:t>, Architect &amp; Associates</a:t>
            </a:r>
          </a:p>
          <a:p>
            <a:endParaRPr lang="en-US" sz="8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Kaizen Hospital for </a:t>
            </a:r>
          </a:p>
          <a:p>
            <a:r>
              <a:rPr lang="en-US" sz="1100" b="1" dirty="0">
                <a:solidFill>
                  <a:srgbClr val="000000"/>
                </a:solidFill>
                <a:latin typeface="Arial" pitchFamily="34" charset="0"/>
                <a:cs typeface="Arial" pitchFamily="34" charset="0"/>
              </a:rPr>
              <a:t>Dr. </a:t>
            </a:r>
            <a:r>
              <a:rPr lang="en-US" sz="1100" b="1" dirty="0" err="1">
                <a:solidFill>
                  <a:srgbClr val="000000"/>
                </a:solidFill>
                <a:latin typeface="Arial" pitchFamily="34" charset="0"/>
                <a:cs typeface="Arial" pitchFamily="34" charset="0"/>
              </a:rPr>
              <a:t>Sanjivbhai</a:t>
            </a:r>
            <a:r>
              <a:rPr lang="en-US" sz="1100" b="1" dirty="0">
                <a:solidFill>
                  <a:srgbClr val="000000"/>
                </a:solidFill>
                <a:latin typeface="Arial" pitchFamily="34" charset="0"/>
                <a:cs typeface="Arial" pitchFamily="34" charset="0"/>
              </a:rPr>
              <a:t> </a:t>
            </a:r>
            <a:r>
              <a:rPr lang="en-US" sz="1100" b="1" dirty="0" err="1">
                <a:solidFill>
                  <a:srgbClr val="000000"/>
                </a:solidFill>
                <a:latin typeface="Arial" pitchFamily="34" charset="0"/>
                <a:cs typeface="Arial" pitchFamily="34" charset="0"/>
              </a:rPr>
              <a:t>Haribhakti</a:t>
            </a:r>
            <a:r>
              <a:rPr lang="en-US" sz="1100" b="1" dirty="0">
                <a:solidFill>
                  <a:srgbClr val="000000"/>
                </a:solidFill>
                <a:latin typeface="Arial" pitchFamily="34" charset="0"/>
                <a:cs typeface="Arial" pitchFamily="34" charset="0"/>
              </a:rPr>
              <a:t> </a:t>
            </a:r>
          </a:p>
          <a:p>
            <a:r>
              <a:rPr lang="en-US" sz="1100" dirty="0">
                <a:solidFill>
                  <a:srgbClr val="000000"/>
                </a:solidFill>
                <a:latin typeface="Arial" pitchFamily="34" charset="0"/>
                <a:cs typeface="Arial" pitchFamily="34" charset="0"/>
              </a:rPr>
              <a:t>Bimal Mistry</a:t>
            </a:r>
          </a:p>
          <a:p>
            <a:endParaRPr lang="en-US" sz="800" b="1" dirty="0">
              <a:solidFill>
                <a:srgbClr val="000000"/>
              </a:solidFill>
              <a:latin typeface="Arial" pitchFamily="34" charset="0"/>
              <a:cs typeface="Arial" pitchFamily="34" charset="0"/>
            </a:endParaRPr>
          </a:p>
          <a:p>
            <a:r>
              <a:rPr lang="en-US" sz="1100" b="1" dirty="0">
                <a:latin typeface="Arial" pitchFamily="34" charset="0"/>
                <a:cs typeface="Arial" pitchFamily="34" charset="0"/>
              </a:rPr>
              <a:t>AIMS Hospital </a:t>
            </a:r>
          </a:p>
          <a:p>
            <a:r>
              <a:rPr lang="en-US" sz="1100" dirty="0">
                <a:latin typeface="Arial" pitchFamily="34" charset="0"/>
                <a:cs typeface="Arial" pitchFamily="34" charset="0"/>
              </a:rPr>
              <a:t>Ami Engineers / Inscape</a:t>
            </a:r>
          </a:p>
          <a:p>
            <a:endParaRPr lang="en-US" sz="800" b="1" dirty="0">
              <a:latin typeface="Arial" pitchFamily="34" charset="0"/>
              <a:cs typeface="Arial" pitchFamily="34" charset="0"/>
            </a:endParaRPr>
          </a:p>
          <a:p>
            <a:r>
              <a:rPr lang="en-US" sz="1100" b="1" dirty="0">
                <a:latin typeface="Arial" pitchFamily="34" charset="0"/>
                <a:cs typeface="Arial" pitchFamily="34" charset="0"/>
              </a:rPr>
              <a:t>Neonatal Hospital for Dr. Ashish Mehta</a:t>
            </a:r>
          </a:p>
          <a:p>
            <a:r>
              <a:rPr lang="en-US" sz="1100" dirty="0" err="1">
                <a:latin typeface="Arial" pitchFamily="34" charset="0"/>
                <a:cs typeface="Arial" pitchFamily="34" charset="0"/>
              </a:rPr>
              <a:t>Manoramya</a:t>
            </a:r>
            <a:endParaRPr lang="en-US" sz="1100" dirty="0">
              <a:latin typeface="Arial" pitchFamily="34" charset="0"/>
              <a:cs typeface="Arial" pitchFamily="34" charset="0"/>
            </a:endParaRPr>
          </a:p>
          <a:p>
            <a:endParaRPr lang="en-US" sz="800" dirty="0">
              <a:latin typeface="Arial" pitchFamily="34" charset="0"/>
              <a:cs typeface="Arial" pitchFamily="34" charset="0"/>
            </a:endParaRPr>
          </a:p>
          <a:p>
            <a:r>
              <a:rPr lang="en-US" sz="1100" b="1" dirty="0" err="1">
                <a:latin typeface="Arial" pitchFamily="34" charset="0"/>
                <a:cs typeface="Arial" pitchFamily="34" charset="0"/>
              </a:rPr>
              <a:t>Parekhs</a:t>
            </a:r>
            <a:r>
              <a:rPr lang="en-US" sz="1100" b="1" dirty="0">
                <a:latin typeface="Arial" pitchFamily="34" charset="0"/>
                <a:cs typeface="Arial" pitchFamily="34" charset="0"/>
              </a:rPr>
              <a:t> Hospital at Ahmedabad</a:t>
            </a:r>
          </a:p>
          <a:p>
            <a:r>
              <a:rPr lang="en-US" sz="1100" dirty="0" err="1">
                <a:latin typeface="Arial" pitchFamily="34" charset="0"/>
                <a:cs typeface="Arial" pitchFamily="34" charset="0"/>
              </a:rPr>
              <a:t>Alap</a:t>
            </a:r>
            <a:r>
              <a:rPr lang="en-US" sz="1100" dirty="0">
                <a:latin typeface="Arial" pitchFamily="34" charset="0"/>
                <a:cs typeface="Arial" pitchFamily="34" charset="0"/>
              </a:rPr>
              <a:t> </a:t>
            </a:r>
            <a:r>
              <a:rPr lang="en-US" sz="1100" dirty="0" err="1">
                <a:latin typeface="Arial" pitchFamily="34" charset="0"/>
                <a:cs typeface="Arial" pitchFamily="34" charset="0"/>
              </a:rPr>
              <a:t>Kamdar</a:t>
            </a:r>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Kothari </a:t>
            </a:r>
            <a:r>
              <a:rPr lang="en-US" sz="1100" b="1" dirty="0" err="1">
                <a:latin typeface="Arial" pitchFamily="34" charset="0"/>
                <a:cs typeface="Arial" pitchFamily="34" charset="0"/>
              </a:rPr>
              <a:t>Onco</a:t>
            </a:r>
            <a:r>
              <a:rPr lang="en-US" sz="1100" b="1" dirty="0">
                <a:latin typeface="Arial" pitchFamily="34" charset="0"/>
                <a:cs typeface="Arial" pitchFamily="34" charset="0"/>
              </a:rPr>
              <a:t> Surgical Hospital, </a:t>
            </a:r>
          </a:p>
          <a:p>
            <a:r>
              <a:rPr lang="en-US" sz="1100" b="1" dirty="0" err="1">
                <a:latin typeface="Arial" pitchFamily="34" charset="0"/>
                <a:cs typeface="Arial" pitchFamily="34" charset="0"/>
              </a:rPr>
              <a:t>Maninagar</a:t>
            </a:r>
            <a:r>
              <a:rPr lang="en-US" sz="1100" b="1" dirty="0">
                <a:latin typeface="Arial" pitchFamily="34" charset="0"/>
                <a:cs typeface="Arial" pitchFamily="34" charset="0"/>
              </a:rPr>
              <a:t>.</a:t>
            </a:r>
            <a:endParaRPr lang="en-US" sz="1100" dirty="0">
              <a:latin typeface="Arial" pitchFamily="34" charset="0"/>
              <a:cs typeface="Arial" pitchFamily="34" charset="0"/>
            </a:endParaRPr>
          </a:p>
          <a:p>
            <a:endParaRPr lang="en-US" sz="800" dirty="0">
              <a:latin typeface="Arial" pitchFamily="34" charset="0"/>
              <a:cs typeface="Arial" pitchFamily="34" charset="0"/>
            </a:endParaRPr>
          </a:p>
          <a:p>
            <a:r>
              <a:rPr lang="en-US" sz="1100" b="1" dirty="0">
                <a:latin typeface="Arial" pitchFamily="34" charset="0"/>
                <a:cs typeface="Arial" pitchFamily="34" charset="0"/>
              </a:rPr>
              <a:t>Hospital for Dr. </a:t>
            </a:r>
            <a:r>
              <a:rPr lang="en-US" sz="1100" b="1" dirty="0" err="1">
                <a:latin typeface="Arial" pitchFamily="34" charset="0"/>
                <a:cs typeface="Arial" pitchFamily="34" charset="0"/>
              </a:rPr>
              <a:t>Hemen</a:t>
            </a:r>
            <a:r>
              <a:rPr lang="en-US" sz="1100" b="1" dirty="0">
                <a:latin typeface="Arial" pitchFamily="34" charset="0"/>
                <a:cs typeface="Arial" pitchFamily="34" charset="0"/>
              </a:rPr>
              <a:t> </a:t>
            </a:r>
            <a:r>
              <a:rPr lang="en-US" sz="1100" b="1" dirty="0" err="1">
                <a:latin typeface="Arial" pitchFamily="34" charset="0"/>
                <a:cs typeface="Arial" pitchFamily="34" charset="0"/>
              </a:rPr>
              <a:t>Jaju</a:t>
            </a:r>
            <a:endParaRPr lang="en-US" sz="1100" b="1"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err="1">
                <a:solidFill>
                  <a:srgbClr val="000000"/>
                </a:solidFill>
                <a:latin typeface="Arial" pitchFamily="34" charset="0"/>
                <a:cs typeface="Arial" pitchFamily="34" charset="0"/>
              </a:rPr>
              <a:t>Appolo</a:t>
            </a:r>
            <a:r>
              <a:rPr lang="en-US" sz="1100" b="1" dirty="0">
                <a:solidFill>
                  <a:srgbClr val="000000"/>
                </a:solidFill>
                <a:latin typeface="Arial" pitchFamily="34" charset="0"/>
                <a:cs typeface="Arial" pitchFamily="34" charset="0"/>
              </a:rPr>
              <a:t> CVHF Pvt. Ltd.,</a:t>
            </a:r>
          </a:p>
          <a:p>
            <a:r>
              <a:rPr lang="en-US" sz="1100" dirty="0" err="1">
                <a:solidFill>
                  <a:srgbClr val="000000"/>
                </a:solidFill>
                <a:latin typeface="Arial" pitchFamily="34" charset="0"/>
                <a:cs typeface="Arial" pitchFamily="34" charset="0"/>
              </a:rPr>
              <a:t>Kakani</a:t>
            </a:r>
            <a:r>
              <a:rPr lang="en-US" sz="1100" dirty="0">
                <a:solidFill>
                  <a:srgbClr val="000000"/>
                </a:solidFill>
                <a:latin typeface="Arial" pitchFamily="34" charset="0"/>
                <a:cs typeface="Arial" pitchFamily="34" charset="0"/>
              </a:rPr>
              <a:t> Associates</a:t>
            </a:r>
          </a:p>
          <a:p>
            <a:endParaRPr lang="en-US" sz="1100" dirty="0">
              <a:solidFill>
                <a:srgbClr val="000000"/>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Raptim</a:t>
            </a:r>
            <a:r>
              <a:rPr lang="en-US" sz="1100" b="1" dirty="0">
                <a:solidFill>
                  <a:srgbClr val="000000"/>
                </a:solidFill>
                <a:latin typeface="Arial" pitchFamily="34" charset="0"/>
                <a:cs typeface="Arial" pitchFamily="34" charset="0"/>
              </a:rPr>
              <a:t> Lab</a:t>
            </a:r>
          </a:p>
          <a:p>
            <a:r>
              <a:rPr lang="en-US" sz="1100" dirty="0">
                <a:solidFill>
                  <a:srgbClr val="000000"/>
                </a:solidFill>
                <a:latin typeface="Arial" pitchFamily="34" charset="0"/>
                <a:cs typeface="Arial" pitchFamily="34" charset="0"/>
              </a:rPr>
              <a:t>JMA Design</a:t>
            </a:r>
          </a:p>
          <a:p>
            <a:endParaRPr lang="en-US" sz="1100" dirty="0">
              <a:solidFill>
                <a:srgbClr val="000000"/>
              </a:solidFill>
              <a:latin typeface="Arial" pitchFamily="34" charset="0"/>
              <a:cs typeface="Arial" pitchFamily="34" charset="0"/>
            </a:endParaRPr>
          </a:p>
          <a:p>
            <a:endParaRPr lang="en-US" sz="1100" dirty="0">
              <a:solidFill>
                <a:srgbClr val="000000"/>
              </a:solidFill>
              <a:latin typeface="Arial" pitchFamily="34" charset="0"/>
              <a:cs typeface="Arial" pitchFamily="34" charset="0"/>
            </a:endParaRPr>
          </a:p>
          <a:p>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endParaRPr lang="de-DE" sz="1100" b="1" dirty="0">
              <a:solidFill>
                <a:srgbClr val="000000"/>
              </a:solidFill>
              <a:latin typeface="Arial" pitchFamily="34" charset="0"/>
              <a:cs typeface="Arial" pitchFamily="34" charset="0"/>
            </a:endParaRPr>
          </a:p>
        </p:txBody>
      </p:sp>
      <p:sp>
        <p:nvSpPr>
          <p:cNvPr id="13" name="TextBox 12"/>
          <p:cNvSpPr txBox="1"/>
          <p:nvPr/>
        </p:nvSpPr>
        <p:spPr>
          <a:xfrm>
            <a:off x="10591800" y="1687354"/>
            <a:ext cx="2895600" cy="430887"/>
          </a:xfrm>
          <a:prstGeom prst="rect">
            <a:avLst/>
          </a:prstGeom>
          <a:noFill/>
        </p:spPr>
        <p:txBody>
          <a:bodyPr wrap="square" rtlCol="0">
            <a:spAutoFit/>
          </a:bodyPr>
          <a:lstStyle/>
          <a:p>
            <a:endParaRPr lang="en-US" sz="1100" dirty="0">
              <a:latin typeface="Arial" pitchFamily="34" charset="0"/>
              <a:cs typeface="Arial" pitchFamily="34" charset="0"/>
            </a:endParaRPr>
          </a:p>
          <a:p>
            <a:endParaRPr lang="en-US" sz="1100" dirty="0">
              <a:latin typeface="Arial" pitchFamily="34" charset="0"/>
              <a:cs typeface="Arial" pitchFamily="34" charset="0"/>
            </a:endParaRPr>
          </a:p>
        </p:txBody>
      </p:sp>
      <p:sp>
        <p:nvSpPr>
          <p:cNvPr id="14" name="Rectangle 13"/>
          <p:cNvSpPr/>
          <p:nvPr/>
        </p:nvSpPr>
        <p:spPr>
          <a:xfrm>
            <a:off x="685800" y="4142363"/>
            <a:ext cx="1117614" cy="276999"/>
          </a:xfrm>
          <a:prstGeom prst="rect">
            <a:avLst/>
          </a:prstGeom>
        </p:spPr>
        <p:txBody>
          <a:bodyPr wrap="none">
            <a:spAutoFit/>
          </a:bodyPr>
          <a:lstStyle/>
          <a:p>
            <a:pPr>
              <a:buFont typeface="Wingdings" pitchFamily="2" charset="2"/>
              <a:buChar char="q"/>
            </a:pPr>
            <a:r>
              <a:rPr lang="de-DE" sz="1200" b="1" dirty="0">
                <a:solidFill>
                  <a:schemeClr val="accent1">
                    <a:lumMod val="75000"/>
                  </a:schemeClr>
                </a:solidFill>
                <a:latin typeface="Arial" pitchFamily="34" charset="0"/>
                <a:cs typeface="Arial" pitchFamily="34" charset="0"/>
              </a:rPr>
              <a:t>Stadiums:-</a:t>
            </a:r>
          </a:p>
        </p:txBody>
      </p:sp>
      <p:sp>
        <p:nvSpPr>
          <p:cNvPr id="15" name="Rectangle 14"/>
          <p:cNvSpPr/>
          <p:nvPr/>
        </p:nvSpPr>
        <p:spPr>
          <a:xfrm>
            <a:off x="3947691" y="4804202"/>
            <a:ext cx="2875532" cy="276999"/>
          </a:xfrm>
          <a:prstGeom prst="rect">
            <a:avLst/>
          </a:prstGeom>
        </p:spPr>
        <p:txBody>
          <a:bodyPr wrap="square">
            <a:spAutoFit/>
          </a:bodyPr>
          <a:lstStyle/>
          <a:p>
            <a:pPr>
              <a:buFont typeface="Wingdings" pitchFamily="2" charset="2"/>
              <a:buChar char="q"/>
            </a:pPr>
            <a:r>
              <a:rPr lang="de-DE" sz="1200" b="1" dirty="0">
                <a:solidFill>
                  <a:schemeClr val="accent1">
                    <a:lumMod val="75000"/>
                  </a:schemeClr>
                </a:solidFill>
                <a:latin typeface="Arial" pitchFamily="34" charset="0"/>
                <a:cs typeface="Arial" pitchFamily="34" charset="0"/>
              </a:rPr>
              <a:t> Hospitals:-</a:t>
            </a:r>
          </a:p>
        </p:txBody>
      </p:sp>
      <p:sp>
        <p:nvSpPr>
          <p:cNvPr id="18"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9" name="Picture 18" descr="ACE.bmp"/>
          <p:cNvPicPr>
            <a:picLocks noChangeAspect="1"/>
          </p:cNvPicPr>
          <p:nvPr/>
        </p:nvPicPr>
        <p:blipFill>
          <a:blip r:embed="rId2" cstate="print"/>
          <a:stretch>
            <a:fillRect/>
          </a:stretch>
        </p:blipFill>
        <p:spPr>
          <a:xfrm>
            <a:off x="685800" y="152400"/>
            <a:ext cx="1079044" cy="525806"/>
          </a:xfrm>
          <a:prstGeom prst="rect">
            <a:avLst/>
          </a:prstGeom>
        </p:spPr>
      </p:pic>
      <p:sp>
        <p:nvSpPr>
          <p:cNvPr id="17" name="Rectangle 16"/>
          <p:cNvSpPr/>
          <p:nvPr/>
        </p:nvSpPr>
        <p:spPr>
          <a:xfrm>
            <a:off x="3960664" y="1675863"/>
            <a:ext cx="2743200" cy="2970044"/>
          </a:xfrm>
          <a:prstGeom prst="rect">
            <a:avLst/>
          </a:prstGeom>
        </p:spPr>
        <p:txBody>
          <a:bodyPr wrap="square">
            <a:spAutoFit/>
          </a:bodyPr>
          <a:lstStyle/>
          <a:p>
            <a:pPr>
              <a:buFont typeface="Wingdings" pitchFamily="2" charset="2"/>
              <a:buChar char="q"/>
            </a:pPr>
            <a:r>
              <a:rPr lang="en-US" sz="1100" b="1" dirty="0">
                <a:solidFill>
                  <a:schemeClr val="accent1">
                    <a:lumMod val="75000"/>
                  </a:schemeClr>
                </a:solidFill>
                <a:latin typeface="Arial" pitchFamily="34" charset="0"/>
                <a:cs typeface="Arial" pitchFamily="34" charset="0"/>
              </a:rPr>
              <a:t> Institutional Projects:-</a:t>
            </a:r>
          </a:p>
          <a:p>
            <a:endParaRPr lang="en-US" sz="1100" b="1" dirty="0">
              <a:solidFill>
                <a:schemeClr val="accent1">
                  <a:lumMod val="75000"/>
                </a:schemeClr>
              </a:solidFill>
              <a:latin typeface="Arial" pitchFamily="34" charset="0"/>
              <a:cs typeface="Arial" pitchFamily="34" charset="0"/>
            </a:endParaRPr>
          </a:p>
          <a:p>
            <a:r>
              <a:rPr lang="en-US" sz="1100" b="1" dirty="0">
                <a:latin typeface="Arial" pitchFamily="34" charset="0"/>
                <a:cs typeface="Arial" pitchFamily="34" charset="0"/>
              </a:rPr>
              <a:t>Mahatma </a:t>
            </a:r>
            <a:r>
              <a:rPr lang="en-US" sz="1100" b="1" dirty="0" err="1">
                <a:latin typeface="Arial" pitchFamily="34" charset="0"/>
                <a:cs typeface="Arial" pitchFamily="34" charset="0"/>
              </a:rPr>
              <a:t>Mandir</a:t>
            </a:r>
            <a:r>
              <a:rPr lang="en-US" sz="1100" b="1" dirty="0">
                <a:latin typeface="Arial" pitchFamily="34" charset="0"/>
                <a:cs typeface="Arial" pitchFamily="34" charset="0"/>
              </a:rPr>
              <a:t> – Convention  centre, </a:t>
            </a:r>
          </a:p>
          <a:p>
            <a:r>
              <a:rPr lang="en-US" sz="1100" b="1" dirty="0">
                <a:latin typeface="Arial" pitchFamily="34" charset="0"/>
                <a:cs typeface="Arial" pitchFamily="34" charset="0"/>
              </a:rPr>
              <a:t>Exhibition halls, Gandhi Garden, Salt mound at </a:t>
            </a:r>
            <a:r>
              <a:rPr lang="en-US" sz="1100" b="1" dirty="0" err="1">
                <a:latin typeface="Arial" pitchFamily="34" charset="0"/>
                <a:cs typeface="Arial" pitchFamily="34" charset="0"/>
              </a:rPr>
              <a:t>Gandhinagar</a:t>
            </a:r>
            <a:endParaRPr lang="en-US" sz="1100" b="1" dirty="0">
              <a:latin typeface="Arial" pitchFamily="34" charset="0"/>
              <a:cs typeface="Arial" pitchFamily="34" charset="0"/>
            </a:endParaRPr>
          </a:p>
          <a:p>
            <a:r>
              <a:rPr lang="en-US" sz="1100" dirty="0">
                <a:latin typeface="Arial" pitchFamily="34" charset="0"/>
                <a:cs typeface="Arial" pitchFamily="34" charset="0"/>
              </a:rPr>
              <a:t>CEPT / VMS Engineering &amp; Design services</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Shantivan</a:t>
            </a:r>
            <a:r>
              <a:rPr lang="en-US" sz="1100" b="1" dirty="0">
                <a:latin typeface="Arial" pitchFamily="34" charset="0"/>
                <a:cs typeface="Arial" pitchFamily="34" charset="0"/>
              </a:rPr>
              <a:t>, Museum &amp; Memorial for </a:t>
            </a:r>
            <a:r>
              <a:rPr lang="en-US" sz="1100" b="1" dirty="0" err="1">
                <a:latin typeface="Arial" pitchFamily="34" charset="0"/>
                <a:cs typeface="Arial" pitchFamily="34" charset="0"/>
              </a:rPr>
              <a:t>Cadila</a:t>
            </a:r>
            <a:r>
              <a:rPr lang="en-US" sz="1100" b="1" dirty="0">
                <a:latin typeface="Arial" pitchFamily="34" charset="0"/>
                <a:cs typeface="Arial" pitchFamily="34" charset="0"/>
              </a:rPr>
              <a:t>  </a:t>
            </a:r>
          </a:p>
          <a:p>
            <a:r>
              <a:rPr lang="en-US" sz="1100" b="1" dirty="0">
                <a:latin typeface="Arial" pitchFamily="34" charset="0"/>
                <a:cs typeface="Arial" pitchFamily="34" charset="0"/>
              </a:rPr>
              <a:t>Pharma., </a:t>
            </a:r>
            <a:r>
              <a:rPr lang="en-US" sz="1100" dirty="0">
                <a:latin typeface="Arial" pitchFamily="34" charset="0"/>
                <a:cs typeface="Arial" pitchFamily="34" charset="0"/>
              </a:rPr>
              <a:t>Foot Print E.A.R.T.H</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Vadnagar</a:t>
            </a:r>
            <a:r>
              <a:rPr lang="en-US" sz="1100" b="1" dirty="0">
                <a:latin typeface="Arial" pitchFamily="34" charset="0"/>
                <a:cs typeface="Arial" pitchFamily="34" charset="0"/>
              </a:rPr>
              <a:t> Museum, CEPT</a:t>
            </a:r>
          </a:p>
          <a:p>
            <a:r>
              <a:rPr lang="en-US" sz="1100" dirty="0">
                <a:latin typeface="Arial" pitchFamily="34" charset="0"/>
                <a:cs typeface="Arial" pitchFamily="34" charset="0"/>
              </a:rPr>
              <a:t>JMA Design Co.</a:t>
            </a:r>
          </a:p>
          <a:p>
            <a:endParaRPr lang="en-US" sz="1100" dirty="0">
              <a:latin typeface="Arial" pitchFamily="34" charset="0"/>
              <a:cs typeface="Arial" pitchFamily="34" charset="0"/>
            </a:endParaRPr>
          </a:p>
          <a:p>
            <a:r>
              <a:rPr lang="en-US" sz="1100" b="1" dirty="0">
                <a:latin typeface="Arial" pitchFamily="34" charset="0"/>
                <a:cs typeface="Arial" pitchFamily="34" charset="0"/>
              </a:rPr>
              <a:t>Darpana / </a:t>
            </a:r>
            <a:r>
              <a:rPr lang="en-US" sz="1100" b="1" dirty="0" err="1">
                <a:latin typeface="Arial" pitchFamily="34" charset="0"/>
                <a:cs typeface="Arial" pitchFamily="34" charset="0"/>
              </a:rPr>
              <a:t>Natrani</a:t>
            </a:r>
            <a:r>
              <a:rPr lang="en-US" sz="1100" b="1" dirty="0">
                <a:latin typeface="Arial" pitchFamily="34" charset="0"/>
                <a:cs typeface="Arial" pitchFamily="34" charset="0"/>
              </a:rPr>
              <a:t> Studio</a:t>
            </a:r>
          </a:p>
          <a:p>
            <a:r>
              <a:rPr lang="en-US" sz="1100" dirty="0">
                <a:latin typeface="Arial" pitchFamily="34" charset="0"/>
                <a:cs typeface="Arial" pitchFamily="34" charset="0"/>
              </a:rPr>
              <a:t>Indigo Architects</a:t>
            </a:r>
          </a:p>
        </p:txBody>
      </p:sp>
      <p:sp>
        <p:nvSpPr>
          <p:cNvPr id="20" name="Rectangle 19">
            <a:extLst>
              <a:ext uri="{FF2B5EF4-FFF2-40B4-BE49-F238E27FC236}">
                <a16:creationId xmlns:a16="http://schemas.microsoft.com/office/drawing/2014/main" id="{E9F15ED0-D1CE-418E-A1F8-9E51ACFE1B76}"/>
              </a:ext>
            </a:extLst>
          </p:cNvPr>
          <p:cNvSpPr/>
          <p:nvPr/>
        </p:nvSpPr>
        <p:spPr>
          <a:xfrm>
            <a:off x="6290257" y="1176774"/>
            <a:ext cx="2438400" cy="430887"/>
          </a:xfrm>
          <a:prstGeom prst="rect">
            <a:avLst/>
          </a:prstGeom>
        </p:spPr>
        <p:txBody>
          <a:bodyPr wrap="square">
            <a:spAutoFit/>
          </a:bodyPr>
          <a:lstStyle/>
          <a:p>
            <a:endParaRPr lang="en-US" sz="1100" b="1" dirty="0">
              <a:solidFill>
                <a:srgbClr val="000000"/>
              </a:solidFill>
              <a:latin typeface="Arial" pitchFamily="34" charset="0"/>
              <a:cs typeface="Arial" pitchFamily="34" charset="0"/>
            </a:endParaRPr>
          </a:p>
          <a:p>
            <a:endParaRPr lang="de-DE" sz="1100" b="1" dirty="0">
              <a:solidFill>
                <a:srgbClr val="000000"/>
              </a:solidFill>
              <a:latin typeface="Arial" pitchFamily="34" charset="0"/>
              <a:cs typeface="Arial" pitchFamily="34" charset="0"/>
            </a:endParaRPr>
          </a:p>
        </p:txBody>
      </p:sp>
      <p:sp>
        <p:nvSpPr>
          <p:cNvPr id="2" name="Rectangle 1">
            <a:extLst>
              <a:ext uri="{FF2B5EF4-FFF2-40B4-BE49-F238E27FC236}">
                <a16:creationId xmlns:a16="http://schemas.microsoft.com/office/drawing/2014/main" id="{0F150433-7A15-4AA7-9811-83475BAD0A9A}"/>
              </a:ext>
            </a:extLst>
          </p:cNvPr>
          <p:cNvSpPr/>
          <p:nvPr/>
        </p:nvSpPr>
        <p:spPr>
          <a:xfrm>
            <a:off x="3974333" y="5036496"/>
            <a:ext cx="2875532" cy="1446550"/>
          </a:xfrm>
          <a:prstGeom prst="rect">
            <a:avLst/>
          </a:prstGeom>
        </p:spPr>
        <p:txBody>
          <a:bodyPr wrap="square">
            <a:spAutoFit/>
          </a:bodyPr>
          <a:lstStyle/>
          <a:p>
            <a:r>
              <a:rPr lang="en-US" sz="1100" b="1" dirty="0">
                <a:solidFill>
                  <a:srgbClr val="000000"/>
                </a:solidFill>
                <a:latin typeface="Arial" pitchFamily="34" charset="0"/>
                <a:cs typeface="Arial" pitchFamily="34" charset="0"/>
              </a:rPr>
              <a:t>CIMS Hospital </a:t>
            </a:r>
          </a:p>
          <a:p>
            <a:r>
              <a:rPr lang="en-US" sz="1100" b="1" dirty="0">
                <a:solidFill>
                  <a:srgbClr val="000000"/>
                </a:solidFill>
                <a:latin typeface="Arial" pitchFamily="34" charset="0"/>
                <a:cs typeface="Arial" pitchFamily="34" charset="0"/>
              </a:rPr>
              <a:t>Expansion at Ahmedabad</a:t>
            </a:r>
          </a:p>
          <a:p>
            <a:r>
              <a:rPr lang="en-US" sz="1100" dirty="0" err="1">
                <a:solidFill>
                  <a:srgbClr val="000000"/>
                </a:solidFill>
                <a:latin typeface="Arial" pitchFamily="34" charset="0"/>
                <a:cs typeface="Arial" pitchFamily="34" charset="0"/>
              </a:rPr>
              <a:t>Kakani</a:t>
            </a:r>
            <a:r>
              <a:rPr lang="en-US" sz="1100" dirty="0">
                <a:solidFill>
                  <a:srgbClr val="000000"/>
                </a:solidFill>
                <a:latin typeface="Arial" pitchFamily="34" charset="0"/>
                <a:cs typeface="Arial" pitchFamily="34" charset="0"/>
              </a:rPr>
              <a:t> Associates / Himanshu Parikh</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HCG Hospital at Baroda, </a:t>
            </a:r>
          </a:p>
          <a:p>
            <a:r>
              <a:rPr lang="en-US" sz="1100" dirty="0">
                <a:solidFill>
                  <a:srgbClr val="000000"/>
                </a:solidFill>
                <a:latin typeface="Arial" pitchFamily="34" charset="0"/>
                <a:cs typeface="Arial" pitchFamily="34" charset="0"/>
              </a:rPr>
              <a:t>90,000 sq. ft area</a:t>
            </a:r>
          </a:p>
          <a:p>
            <a:r>
              <a:rPr lang="en-US" sz="1100" dirty="0">
                <a:solidFill>
                  <a:srgbClr val="000000"/>
                </a:solidFill>
                <a:latin typeface="Arial" pitchFamily="34" charset="0"/>
                <a:cs typeface="Arial" pitchFamily="34" charset="0"/>
              </a:rPr>
              <a:t>Radiation </a:t>
            </a:r>
            <a:r>
              <a:rPr lang="en-US" sz="1100" dirty="0" err="1">
                <a:solidFill>
                  <a:srgbClr val="000000"/>
                </a:solidFill>
                <a:latin typeface="Arial" pitchFamily="34" charset="0"/>
                <a:cs typeface="Arial" pitchFamily="34" charset="0"/>
              </a:rPr>
              <a:t>centre</a:t>
            </a:r>
            <a:r>
              <a:rPr lang="en-US" sz="1100" dirty="0">
                <a:solidFill>
                  <a:srgbClr val="000000"/>
                </a:solidFill>
                <a:latin typeface="Arial" pitchFamily="34" charset="0"/>
                <a:cs typeface="Arial" pitchFamily="34" charset="0"/>
              </a:rPr>
              <a:t> with 2 </a:t>
            </a:r>
            <a:r>
              <a:rPr lang="en-US" sz="1100" dirty="0" err="1">
                <a:solidFill>
                  <a:srgbClr val="000000"/>
                </a:solidFill>
                <a:latin typeface="Arial" pitchFamily="34" charset="0"/>
                <a:cs typeface="Arial" pitchFamily="34" charset="0"/>
              </a:rPr>
              <a:t>Linac</a:t>
            </a:r>
            <a:r>
              <a:rPr lang="en-US" sz="1100" dirty="0">
                <a:solidFill>
                  <a:srgbClr val="000000"/>
                </a:solidFill>
                <a:latin typeface="Arial" pitchFamily="34" charset="0"/>
                <a:cs typeface="Arial" pitchFamily="34" charset="0"/>
              </a:rPr>
              <a:t> rooms </a:t>
            </a:r>
          </a:p>
          <a:p>
            <a:r>
              <a:rPr lang="en-US" sz="1100" dirty="0">
                <a:solidFill>
                  <a:srgbClr val="000000"/>
                </a:solidFill>
                <a:latin typeface="Arial" pitchFamily="34" charset="0"/>
                <a:cs typeface="Arial" pitchFamily="34" charset="0"/>
              </a:rPr>
              <a:t>Hiren Patel</a:t>
            </a:r>
          </a:p>
        </p:txBody>
      </p:sp>
      <p:sp>
        <p:nvSpPr>
          <p:cNvPr id="21" name="Rectangle 20">
            <a:extLst>
              <a:ext uri="{FF2B5EF4-FFF2-40B4-BE49-F238E27FC236}">
                <a16:creationId xmlns:a16="http://schemas.microsoft.com/office/drawing/2014/main" id="{3087B683-F382-4B70-B28A-C3BA618EA5BB}"/>
              </a:ext>
            </a:extLst>
          </p:cNvPr>
          <p:cNvSpPr/>
          <p:nvPr/>
        </p:nvSpPr>
        <p:spPr>
          <a:xfrm>
            <a:off x="647230" y="1575266"/>
            <a:ext cx="1247457" cy="276999"/>
          </a:xfrm>
          <a:prstGeom prst="rect">
            <a:avLst/>
          </a:prstGeom>
        </p:spPr>
        <p:txBody>
          <a:bodyPr wrap="non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Religious :-</a:t>
            </a:r>
          </a:p>
        </p:txBody>
      </p:sp>
      <p:sp>
        <p:nvSpPr>
          <p:cNvPr id="22" name="TextBox 21">
            <a:extLst>
              <a:ext uri="{FF2B5EF4-FFF2-40B4-BE49-F238E27FC236}">
                <a16:creationId xmlns:a16="http://schemas.microsoft.com/office/drawing/2014/main" id="{55BAF015-A83C-480C-97E2-C0FA94D83F3A}"/>
              </a:ext>
            </a:extLst>
          </p:cNvPr>
          <p:cNvSpPr txBox="1"/>
          <p:nvPr/>
        </p:nvSpPr>
        <p:spPr>
          <a:xfrm>
            <a:off x="741426" y="2095529"/>
            <a:ext cx="2895600" cy="1954381"/>
          </a:xfrm>
          <a:prstGeom prst="rect">
            <a:avLst/>
          </a:prstGeom>
          <a:noFill/>
        </p:spPr>
        <p:txBody>
          <a:bodyPr wrap="square" rtlCol="0">
            <a:spAutoFit/>
          </a:bodyPr>
          <a:lstStyle/>
          <a:p>
            <a:r>
              <a:rPr lang="en-US" sz="1100" b="1" dirty="0" err="1">
                <a:latin typeface="Arial" pitchFamily="34" charset="0"/>
                <a:cs typeface="Arial" pitchFamily="34" charset="0"/>
              </a:rPr>
              <a:t>Shrimad</a:t>
            </a:r>
            <a:r>
              <a:rPr lang="en-US" sz="1100" b="1" dirty="0">
                <a:latin typeface="Arial" pitchFamily="34" charset="0"/>
                <a:cs typeface="Arial" pitchFamily="34" charset="0"/>
              </a:rPr>
              <a:t> </a:t>
            </a:r>
            <a:r>
              <a:rPr lang="en-US" sz="1100" b="1" dirty="0" err="1">
                <a:latin typeface="Arial" pitchFamily="34" charset="0"/>
                <a:cs typeface="Arial" pitchFamily="34" charset="0"/>
              </a:rPr>
              <a:t>Rajchandra</a:t>
            </a:r>
            <a:r>
              <a:rPr lang="en-US" sz="1100" b="1" dirty="0">
                <a:latin typeface="Arial" pitchFamily="34" charset="0"/>
                <a:cs typeface="Arial" pitchFamily="34" charset="0"/>
              </a:rPr>
              <a:t> Mission, </a:t>
            </a:r>
          </a:p>
          <a:p>
            <a:r>
              <a:rPr lang="en-US" sz="1100" dirty="0" err="1">
                <a:latin typeface="Arial" pitchFamily="34" charset="0"/>
                <a:cs typeface="Arial" pitchFamily="34" charset="0"/>
              </a:rPr>
              <a:t>Dharampur</a:t>
            </a:r>
            <a:endParaRPr lang="en-US" sz="1100" dirty="0">
              <a:latin typeface="Arial" pitchFamily="34" charset="0"/>
              <a:cs typeface="Arial" pitchFamily="34" charset="0"/>
            </a:endParaRPr>
          </a:p>
          <a:p>
            <a:endParaRPr lang="en-IN" sz="1100" b="1" dirty="0">
              <a:latin typeface="Arial" pitchFamily="34" charset="0"/>
              <a:cs typeface="Arial" pitchFamily="34" charset="0"/>
            </a:endParaRPr>
          </a:p>
          <a:p>
            <a:r>
              <a:rPr lang="en-US" sz="1100" b="1" dirty="0" err="1">
                <a:latin typeface="Arial" pitchFamily="34" charset="0"/>
                <a:cs typeface="Arial" pitchFamily="34" charset="0"/>
              </a:rPr>
              <a:t>Shrimad</a:t>
            </a:r>
            <a:r>
              <a:rPr lang="en-US" sz="1100" b="1" dirty="0">
                <a:latin typeface="Arial" pitchFamily="34" charset="0"/>
                <a:cs typeface="Arial" pitchFamily="34" charset="0"/>
              </a:rPr>
              <a:t> </a:t>
            </a:r>
            <a:r>
              <a:rPr lang="en-US" sz="1100" b="1" dirty="0" err="1">
                <a:latin typeface="Arial" pitchFamily="34" charset="0"/>
                <a:cs typeface="Arial" pitchFamily="34" charset="0"/>
              </a:rPr>
              <a:t>Rajchandra</a:t>
            </a:r>
            <a:r>
              <a:rPr lang="en-US" sz="1100" b="1" dirty="0">
                <a:latin typeface="Arial" pitchFamily="34" charset="0"/>
                <a:cs typeface="Arial" pitchFamily="34" charset="0"/>
              </a:rPr>
              <a:t> Mission, </a:t>
            </a:r>
          </a:p>
          <a:p>
            <a:r>
              <a:rPr lang="en-US" sz="1100" dirty="0" err="1">
                <a:latin typeface="Arial" pitchFamily="34" charset="0"/>
                <a:cs typeface="Arial" pitchFamily="34" charset="0"/>
              </a:rPr>
              <a:t>Idar</a:t>
            </a:r>
            <a:endParaRPr lang="en-US" sz="1100" dirty="0">
              <a:latin typeface="Arial" pitchFamily="34" charset="0"/>
              <a:cs typeface="Arial" pitchFamily="34" charset="0"/>
            </a:endParaRPr>
          </a:p>
          <a:p>
            <a:endParaRPr lang="en-IN" sz="1100" dirty="0">
              <a:latin typeface="Arial" pitchFamily="34" charset="0"/>
              <a:cs typeface="Arial" pitchFamily="34" charset="0"/>
            </a:endParaRPr>
          </a:p>
          <a:p>
            <a:r>
              <a:rPr lang="en-US" sz="1100" b="1" dirty="0" err="1">
                <a:latin typeface="Arial" pitchFamily="34" charset="0"/>
                <a:cs typeface="Arial" pitchFamily="34" charset="0"/>
              </a:rPr>
              <a:t>Shrimad</a:t>
            </a:r>
            <a:r>
              <a:rPr lang="en-US" sz="1100" b="1" dirty="0">
                <a:latin typeface="Arial" pitchFamily="34" charset="0"/>
                <a:cs typeface="Arial" pitchFamily="34" charset="0"/>
              </a:rPr>
              <a:t> </a:t>
            </a:r>
            <a:r>
              <a:rPr lang="en-US" sz="1100" b="1" dirty="0" err="1">
                <a:latin typeface="Arial" pitchFamily="34" charset="0"/>
                <a:cs typeface="Arial" pitchFamily="34" charset="0"/>
              </a:rPr>
              <a:t>Rajchandra</a:t>
            </a:r>
            <a:r>
              <a:rPr lang="en-US" sz="1100" b="1" dirty="0">
                <a:latin typeface="Arial" pitchFamily="34" charset="0"/>
                <a:cs typeface="Arial" pitchFamily="34" charset="0"/>
              </a:rPr>
              <a:t> Mission, </a:t>
            </a:r>
          </a:p>
          <a:p>
            <a:r>
              <a:rPr lang="en-IN" sz="1100" dirty="0" err="1">
                <a:latin typeface="Arial" pitchFamily="34" charset="0"/>
                <a:cs typeface="Arial" pitchFamily="34" charset="0"/>
              </a:rPr>
              <a:t>Vadva</a:t>
            </a:r>
            <a:endParaRPr lang="en-IN" sz="1100" dirty="0">
              <a:latin typeface="Arial" pitchFamily="34" charset="0"/>
              <a:cs typeface="Arial" pitchFamily="34" charset="0"/>
            </a:endParaRPr>
          </a:p>
          <a:p>
            <a:endParaRPr lang="en-IN" sz="1100" dirty="0">
              <a:latin typeface="Arial" pitchFamily="34" charset="0"/>
              <a:cs typeface="Arial" pitchFamily="34" charset="0"/>
            </a:endParaRPr>
          </a:p>
          <a:p>
            <a:r>
              <a:rPr lang="en-IN" sz="1100" b="1" dirty="0" err="1">
                <a:latin typeface="Arial" pitchFamily="34" charset="0"/>
                <a:cs typeface="Arial" pitchFamily="34" charset="0"/>
              </a:rPr>
              <a:t>Shri</a:t>
            </a:r>
            <a:r>
              <a:rPr lang="en-IN" sz="1100" b="1" dirty="0">
                <a:latin typeface="Arial" pitchFamily="34" charset="0"/>
                <a:cs typeface="Arial" pitchFamily="34" charset="0"/>
              </a:rPr>
              <a:t> </a:t>
            </a:r>
            <a:r>
              <a:rPr lang="en-IN" sz="1100" b="1" dirty="0" err="1">
                <a:latin typeface="Arial" pitchFamily="34" charset="0"/>
                <a:cs typeface="Arial" pitchFamily="34" charset="0"/>
              </a:rPr>
              <a:t>Jagannath</a:t>
            </a:r>
            <a:r>
              <a:rPr lang="en-IN" sz="1100" b="1" dirty="0">
                <a:latin typeface="Arial" pitchFamily="34" charset="0"/>
                <a:cs typeface="Arial" pitchFamily="34" charset="0"/>
              </a:rPr>
              <a:t> Temple,</a:t>
            </a:r>
          </a:p>
          <a:p>
            <a:r>
              <a:rPr lang="en-IN" sz="1100" dirty="0">
                <a:latin typeface="Arial" pitchFamily="34" charset="0"/>
                <a:cs typeface="Arial" pitchFamily="34" charset="0"/>
              </a:rPr>
              <a:t>Ahmedabad.</a:t>
            </a:r>
          </a:p>
        </p:txBody>
      </p:sp>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ppt_x"/>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2000" fill="hold"/>
                                        <p:tgtEl>
                                          <p:spTgt spid="14"/>
                                        </p:tgtEl>
                                        <p:attrNameLst>
                                          <p:attrName>ppt_x</p:attrName>
                                        </p:attrNameLst>
                                      </p:cBhvr>
                                      <p:tavLst>
                                        <p:tav tm="0">
                                          <p:val>
                                            <p:strVal val="#ppt_x"/>
                                          </p:val>
                                        </p:tav>
                                        <p:tav tm="100000">
                                          <p:val>
                                            <p:strVal val="#ppt_x"/>
                                          </p:val>
                                        </p:tav>
                                      </p:tavLst>
                                    </p:anim>
                                    <p:anim calcmode="lin" valueType="num">
                                      <p:cBhvr additive="base">
                                        <p:cTn id="13" dur="2000" fill="hold"/>
                                        <p:tgtEl>
                                          <p:spTgt spid="14"/>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17">
                                            <p:txEl>
                                              <p:pRg st="0" end="0"/>
                                            </p:txEl>
                                          </p:spTgt>
                                        </p:tgtEl>
                                        <p:attrNameLst>
                                          <p:attrName>style.visibility</p:attrName>
                                        </p:attrNameLst>
                                      </p:cBhvr>
                                      <p:to>
                                        <p:strVal val="visible"/>
                                      </p:to>
                                    </p:set>
                                    <p:anim calcmode="lin" valueType="num">
                                      <p:cBhvr additive="base">
                                        <p:cTn id="17" dur="20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858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16</a:t>
            </a:fld>
            <a:endParaRPr lang="en-US">
              <a:latin typeface="Arial" pitchFamily="34" charset="0"/>
              <a:cs typeface="Arial" pitchFamily="34" charset="0"/>
            </a:endParaRPr>
          </a:p>
        </p:txBody>
      </p:sp>
      <p:sp>
        <p:nvSpPr>
          <p:cNvPr id="1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2" name="Picture 11" descr="ACE.bmp"/>
          <p:cNvPicPr>
            <a:picLocks noChangeAspect="1"/>
          </p:cNvPicPr>
          <p:nvPr/>
        </p:nvPicPr>
        <p:blipFill>
          <a:blip r:embed="rId2" cstate="print"/>
          <a:stretch>
            <a:fillRect/>
          </a:stretch>
        </p:blipFill>
        <p:spPr>
          <a:xfrm>
            <a:off x="685800" y="152400"/>
            <a:ext cx="1079044" cy="525806"/>
          </a:xfrm>
          <a:prstGeom prst="rect">
            <a:avLst/>
          </a:prstGeom>
        </p:spPr>
      </p:pic>
      <p:sp>
        <p:nvSpPr>
          <p:cNvPr id="8" name="Rectangle 7"/>
          <p:cNvSpPr/>
          <p:nvPr/>
        </p:nvSpPr>
        <p:spPr>
          <a:xfrm>
            <a:off x="583233" y="1545298"/>
            <a:ext cx="9448800" cy="5040000"/>
          </a:xfrm>
          <a:prstGeom prst="rect">
            <a:avLst/>
          </a:prstGeom>
        </p:spPr>
        <p:txBody>
          <a:bodyPr wrap="square" numCol="4" spcCol="274320">
            <a:noAutofit/>
          </a:bodyPr>
          <a:lstStyle/>
          <a:p>
            <a:pPr>
              <a:buFont typeface="Wingdings" pitchFamily="2" charset="2"/>
              <a:buChar char="q"/>
            </a:pPr>
            <a:r>
              <a:rPr lang="de-DE" sz="1100" b="1" dirty="0">
                <a:solidFill>
                  <a:schemeClr val="accent1">
                    <a:lumMod val="75000"/>
                  </a:schemeClr>
                </a:solidFill>
                <a:latin typeface="Arial" pitchFamily="34" charset="0"/>
                <a:cs typeface="Arial" pitchFamily="34" charset="0"/>
              </a:rPr>
              <a:t> Industrials:-</a:t>
            </a:r>
          </a:p>
          <a:p>
            <a:pPr>
              <a:buFont typeface="Wingdings" pitchFamily="2" charset="2"/>
              <a:buChar char="q"/>
            </a:pPr>
            <a:endParaRPr lang="de-DE" sz="1100" b="1" dirty="0">
              <a:solidFill>
                <a:schemeClr val="accent1">
                  <a:lumMod val="75000"/>
                </a:schemeClr>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Amson</a:t>
            </a:r>
            <a:r>
              <a:rPr lang="en-US" sz="1100" b="1" dirty="0">
                <a:solidFill>
                  <a:srgbClr val="000000"/>
                </a:solidFill>
                <a:latin typeface="Arial" pitchFamily="34" charset="0"/>
                <a:cs typeface="Arial" pitchFamily="34" charset="0"/>
              </a:rPr>
              <a:t> Biomed</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Makers Lab</a:t>
            </a:r>
          </a:p>
          <a:p>
            <a:r>
              <a:rPr lang="en-US" sz="1100" dirty="0">
                <a:solidFill>
                  <a:srgbClr val="000000"/>
                </a:solidFill>
                <a:latin typeface="Arial" pitchFamily="34" charset="0"/>
                <a:cs typeface="Arial" pitchFamily="34" charset="0"/>
              </a:rPr>
              <a:t>Inscape</a:t>
            </a:r>
          </a:p>
          <a:p>
            <a:endParaRPr lang="de-DE" sz="1100" b="1" dirty="0">
              <a:solidFill>
                <a:schemeClr val="accent1">
                  <a:lumMod val="75000"/>
                </a:schemeClr>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Exelon Multipack</a:t>
            </a:r>
          </a:p>
          <a:p>
            <a:r>
              <a:rPr lang="en-US" sz="1100" dirty="0">
                <a:solidFill>
                  <a:srgbClr val="000000"/>
                </a:solidFill>
                <a:latin typeface="Arial" pitchFamily="34" charset="0"/>
                <a:cs typeface="Arial" pitchFamily="34" charset="0"/>
              </a:rPr>
              <a:t>M S Consultants</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TARA Paints &amp; Chemicals</a:t>
            </a:r>
            <a:endParaRPr lang="en-IN" sz="1100" b="1" dirty="0">
              <a:solidFill>
                <a:srgbClr val="000000"/>
              </a:solidFill>
              <a:latin typeface="Arial" pitchFamily="34" charset="0"/>
              <a:cs typeface="Arial" pitchFamily="34" charset="0"/>
            </a:endParaRPr>
          </a:p>
          <a:p>
            <a:endParaRPr lang="en-IN" sz="1100" b="1" dirty="0">
              <a:solidFill>
                <a:srgbClr val="000000"/>
              </a:solidFill>
              <a:latin typeface="Arial" pitchFamily="34" charset="0"/>
              <a:cs typeface="Arial" pitchFamily="34" charset="0"/>
            </a:endParaRPr>
          </a:p>
          <a:p>
            <a:r>
              <a:rPr lang="en-IN" sz="1100" b="1" dirty="0">
                <a:solidFill>
                  <a:srgbClr val="000000"/>
                </a:solidFill>
                <a:latin typeface="Arial" pitchFamily="34" charset="0"/>
                <a:cs typeface="Arial" pitchFamily="34" charset="0"/>
              </a:rPr>
              <a:t>Dry Fruit Factory</a:t>
            </a:r>
          </a:p>
          <a:p>
            <a:r>
              <a:rPr lang="en-US" sz="1100" dirty="0" err="1">
                <a:solidFill>
                  <a:srgbClr val="000000"/>
                </a:solidFill>
                <a:latin typeface="Arial" pitchFamily="34" charset="0"/>
                <a:cs typeface="Arial" pitchFamily="34" charset="0"/>
              </a:rPr>
              <a:t>Rathin</a:t>
            </a:r>
            <a:r>
              <a:rPr lang="en-US" sz="1100" dirty="0">
                <a:solidFill>
                  <a:srgbClr val="000000"/>
                </a:solidFill>
                <a:latin typeface="Arial" pitchFamily="34" charset="0"/>
                <a:cs typeface="Arial" pitchFamily="34" charset="0"/>
              </a:rPr>
              <a:t> </a:t>
            </a:r>
            <a:r>
              <a:rPr lang="en-US" sz="1100" dirty="0" err="1">
                <a:solidFill>
                  <a:srgbClr val="000000"/>
                </a:solidFill>
                <a:latin typeface="Arial" pitchFamily="34" charset="0"/>
                <a:cs typeface="Arial" pitchFamily="34" charset="0"/>
              </a:rPr>
              <a:t>Goghari</a:t>
            </a:r>
            <a:endParaRPr lang="en-IN" sz="1100" b="1" dirty="0">
              <a:solidFill>
                <a:srgbClr val="000000"/>
              </a:solidFill>
              <a:latin typeface="Arial" pitchFamily="34" charset="0"/>
              <a:cs typeface="Arial" pitchFamily="34" charset="0"/>
            </a:endParaRPr>
          </a:p>
          <a:p>
            <a:endParaRPr lang="en-IN" sz="1100" b="1" dirty="0">
              <a:solidFill>
                <a:srgbClr val="000000"/>
              </a:solidFill>
              <a:latin typeface="Arial" pitchFamily="34" charset="0"/>
              <a:cs typeface="Arial" pitchFamily="34" charset="0"/>
            </a:endParaRPr>
          </a:p>
          <a:p>
            <a:r>
              <a:rPr lang="en-IN" sz="1100" b="1" dirty="0">
                <a:solidFill>
                  <a:srgbClr val="000000"/>
                </a:solidFill>
                <a:latin typeface="Arial" pitchFamily="34" charset="0"/>
                <a:cs typeface="Arial" pitchFamily="34" charset="0"/>
              </a:rPr>
              <a:t>Online Print &amp; Pack </a:t>
            </a:r>
            <a:r>
              <a:rPr lang="en-IN" sz="1100" b="1" dirty="0" err="1">
                <a:solidFill>
                  <a:srgbClr val="000000"/>
                </a:solidFill>
                <a:latin typeface="Arial" pitchFamily="34" charset="0"/>
                <a:cs typeface="Arial" pitchFamily="34" charset="0"/>
              </a:rPr>
              <a:t>Pvt.</a:t>
            </a:r>
            <a:r>
              <a:rPr lang="en-IN" sz="1100" b="1" dirty="0">
                <a:solidFill>
                  <a:srgbClr val="000000"/>
                </a:solidFill>
                <a:latin typeface="Arial" pitchFamily="34" charset="0"/>
                <a:cs typeface="Arial" pitchFamily="34" charset="0"/>
              </a:rPr>
              <a:t> Ltd.</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GEO Source at </a:t>
            </a:r>
            <a:r>
              <a:rPr lang="en-US" sz="1100" b="1" dirty="0" err="1">
                <a:solidFill>
                  <a:srgbClr val="000000"/>
                </a:solidFill>
                <a:latin typeface="Arial" pitchFamily="34" charset="0"/>
                <a:cs typeface="Arial" pitchFamily="34" charset="0"/>
              </a:rPr>
              <a:t>Dholka</a:t>
            </a:r>
            <a:endParaRPr lang="en-US" sz="1100" b="1" dirty="0">
              <a:solidFill>
                <a:srgbClr val="000000"/>
              </a:solidFill>
              <a:latin typeface="Arial" pitchFamily="34" charset="0"/>
              <a:cs typeface="Arial" pitchFamily="34" charset="0"/>
            </a:endParaRPr>
          </a:p>
          <a:p>
            <a:endParaRPr lang="en-US" sz="1100" b="1" dirty="0">
              <a:solidFill>
                <a:srgbClr val="000000"/>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Nayon</a:t>
            </a:r>
            <a:r>
              <a:rPr lang="en-US" sz="1100" b="1" dirty="0">
                <a:solidFill>
                  <a:srgbClr val="000000"/>
                </a:solidFill>
                <a:latin typeface="Arial" pitchFamily="34" charset="0"/>
                <a:cs typeface="Arial" pitchFamily="34" charset="0"/>
              </a:rPr>
              <a:t> Exports at </a:t>
            </a:r>
            <a:r>
              <a:rPr lang="en-US" sz="1100" b="1" dirty="0" err="1">
                <a:solidFill>
                  <a:srgbClr val="000000"/>
                </a:solidFill>
                <a:latin typeface="Arial" pitchFamily="34" charset="0"/>
                <a:cs typeface="Arial" pitchFamily="34" charset="0"/>
              </a:rPr>
              <a:t>Narol</a:t>
            </a:r>
            <a:endParaRPr lang="en-US" sz="1100" dirty="0">
              <a:solidFill>
                <a:srgbClr val="000000"/>
              </a:solidFill>
              <a:latin typeface="Arial" pitchFamily="34" charset="0"/>
              <a:cs typeface="Arial" pitchFamily="34" charset="0"/>
            </a:endParaRP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Precision </a:t>
            </a:r>
            <a:r>
              <a:rPr lang="en-US" sz="1100" b="1" dirty="0" err="1">
                <a:solidFill>
                  <a:srgbClr val="000000"/>
                </a:solidFill>
                <a:latin typeface="Arial" pitchFamily="34" charset="0"/>
                <a:cs typeface="Arial" pitchFamily="34" charset="0"/>
              </a:rPr>
              <a:t>Technoplast</a:t>
            </a:r>
            <a:r>
              <a:rPr lang="en-US" sz="1100" b="1" dirty="0">
                <a:solidFill>
                  <a:srgbClr val="000000"/>
                </a:solidFill>
                <a:latin typeface="Arial" pitchFamily="34" charset="0"/>
                <a:cs typeface="Arial" pitchFamily="34" charset="0"/>
              </a:rPr>
              <a:t> at </a:t>
            </a:r>
            <a:r>
              <a:rPr lang="en-US" sz="1100" b="1" dirty="0" err="1">
                <a:solidFill>
                  <a:srgbClr val="000000"/>
                </a:solidFill>
                <a:latin typeface="Arial" pitchFamily="34" charset="0"/>
                <a:cs typeface="Arial" pitchFamily="34" charset="0"/>
              </a:rPr>
              <a:t>Gomtipur</a:t>
            </a:r>
            <a:endParaRPr lang="en-US" sz="1100" b="1" dirty="0">
              <a:solidFill>
                <a:srgbClr val="000000"/>
              </a:solidFill>
              <a:latin typeface="Arial" pitchFamily="34" charset="0"/>
              <a:cs typeface="Arial" pitchFamily="34" charset="0"/>
            </a:endParaRP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SVP Packaging Pvt. Ltd., at Palghar, Thane</a:t>
            </a:r>
          </a:p>
          <a:p>
            <a:r>
              <a:rPr lang="en-US" sz="1100" dirty="0">
                <a:solidFill>
                  <a:srgbClr val="000000"/>
                </a:solidFill>
                <a:latin typeface="Arial" pitchFamily="34" charset="0"/>
                <a:cs typeface="Arial" pitchFamily="34" charset="0"/>
              </a:rPr>
              <a:t>Desai &amp; Patel architects, Mumbai</a:t>
            </a: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Kirloskar Brothers</a:t>
            </a:r>
            <a:r>
              <a:rPr lang="en-US" sz="1100" dirty="0">
                <a:latin typeface="Arial" pitchFamily="34" charset="0"/>
                <a:cs typeface="Arial" pitchFamily="34" charset="0"/>
              </a:rPr>
              <a:t> Ltd. at </a:t>
            </a:r>
            <a:r>
              <a:rPr lang="en-US" sz="1100" dirty="0" err="1">
                <a:latin typeface="Arial" pitchFamily="34" charset="0"/>
                <a:cs typeface="Arial" pitchFamily="34" charset="0"/>
              </a:rPr>
              <a:t>Sanand</a:t>
            </a:r>
            <a:endParaRPr lang="en-US" sz="1100"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Kloeckner</a:t>
            </a:r>
            <a:r>
              <a:rPr lang="en-US" sz="1100" b="1" dirty="0">
                <a:latin typeface="Arial" pitchFamily="34" charset="0"/>
                <a:cs typeface="Arial" pitchFamily="34" charset="0"/>
              </a:rPr>
              <a:t> </a:t>
            </a:r>
            <a:r>
              <a:rPr lang="en-US" sz="1100" b="1" dirty="0" err="1">
                <a:latin typeface="Arial" pitchFamily="34" charset="0"/>
                <a:cs typeface="Arial" pitchFamily="34" charset="0"/>
              </a:rPr>
              <a:t>Desma</a:t>
            </a:r>
            <a:r>
              <a:rPr lang="en-US" sz="1100" b="1" dirty="0">
                <a:latin typeface="Arial" pitchFamily="34" charset="0"/>
                <a:cs typeface="Arial" pitchFamily="34" charset="0"/>
              </a:rPr>
              <a:t> at </a:t>
            </a:r>
            <a:r>
              <a:rPr lang="en-US" sz="1100" b="1" dirty="0" err="1">
                <a:latin typeface="Arial" pitchFamily="34" charset="0"/>
                <a:cs typeface="Arial" pitchFamily="34" charset="0"/>
              </a:rPr>
              <a:t>Odhav</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Erhardt</a:t>
            </a:r>
            <a:r>
              <a:rPr lang="en-US" sz="1100" b="1" dirty="0">
                <a:latin typeface="Arial" pitchFamily="34" charset="0"/>
                <a:cs typeface="Arial" pitchFamily="34" charset="0"/>
              </a:rPr>
              <a:t> + </a:t>
            </a:r>
            <a:r>
              <a:rPr lang="en-US" sz="1100" b="1" dirty="0" err="1">
                <a:latin typeface="Arial" pitchFamily="34" charset="0"/>
                <a:cs typeface="Arial" pitchFamily="34" charset="0"/>
              </a:rPr>
              <a:t>Leimer</a:t>
            </a:r>
            <a:r>
              <a:rPr lang="en-US" sz="1100" b="1" dirty="0">
                <a:latin typeface="Arial" pitchFamily="34" charset="0"/>
                <a:cs typeface="Arial" pitchFamily="34" charset="0"/>
              </a:rPr>
              <a:t> (India) Pvt. Ltd. at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a:latin typeface="Arial" pitchFamily="34" charset="0"/>
                <a:cs typeface="Arial" pitchFamily="34" charset="0"/>
              </a:rPr>
              <a:t>Kamal </a:t>
            </a:r>
            <a:r>
              <a:rPr lang="en-US" sz="1100" dirty="0" err="1">
                <a:latin typeface="Arial" pitchFamily="34" charset="0"/>
                <a:cs typeface="Arial" pitchFamily="34" charset="0"/>
              </a:rPr>
              <a:t>Mangaldas</a:t>
            </a:r>
            <a:r>
              <a:rPr lang="en-US" sz="1100" dirty="0">
                <a:latin typeface="Arial" pitchFamily="34" charset="0"/>
                <a:cs typeface="Arial" pitchFamily="34" charset="0"/>
              </a:rPr>
              <a:t>/ </a:t>
            </a:r>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Mamata</a:t>
            </a:r>
            <a:r>
              <a:rPr lang="en-US" sz="1100" b="1" dirty="0">
                <a:latin typeface="Arial" pitchFamily="34" charset="0"/>
                <a:cs typeface="Arial" pitchFamily="34" charset="0"/>
              </a:rPr>
              <a:t> Machinery</a:t>
            </a:r>
            <a:r>
              <a:rPr lang="en-US" sz="1100" dirty="0">
                <a:latin typeface="Arial" pitchFamily="34" charset="0"/>
                <a:cs typeface="Arial" pitchFamily="34" charset="0"/>
              </a:rPr>
              <a:t> at </a:t>
            </a:r>
            <a:r>
              <a:rPr lang="en-US" sz="1100" dirty="0" err="1">
                <a:latin typeface="Arial" pitchFamily="34" charset="0"/>
                <a:cs typeface="Arial" pitchFamily="34" charset="0"/>
              </a:rPr>
              <a:t>Changodar</a:t>
            </a:r>
            <a:endParaRPr lang="en-US" sz="1100"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Paras</a:t>
            </a:r>
            <a:r>
              <a:rPr lang="en-US" sz="1100" b="1" dirty="0">
                <a:latin typeface="Arial" pitchFamily="34" charset="0"/>
                <a:cs typeface="Arial" pitchFamily="34" charset="0"/>
              </a:rPr>
              <a:t> </a:t>
            </a:r>
            <a:r>
              <a:rPr lang="en-US" sz="1100" b="1" dirty="0" err="1">
                <a:latin typeface="Arial" pitchFamily="34" charset="0"/>
                <a:cs typeface="Arial" pitchFamily="34" charset="0"/>
              </a:rPr>
              <a:t>Webcoat</a:t>
            </a:r>
            <a:r>
              <a:rPr lang="en-US" sz="1100" dirty="0">
                <a:latin typeface="Arial" pitchFamily="34" charset="0"/>
                <a:cs typeface="Arial" pitchFamily="34" charset="0"/>
              </a:rPr>
              <a:t> Pvt. Ltd., </a:t>
            </a:r>
            <a:r>
              <a:rPr lang="en-US" sz="1100" dirty="0" err="1">
                <a:latin typeface="Arial" pitchFamily="34" charset="0"/>
                <a:cs typeface="Arial" pitchFamily="34" charset="0"/>
              </a:rPr>
              <a:t>Sanand</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err="1">
                <a:latin typeface="Arial" pitchFamily="34" charset="0"/>
                <a:cs typeface="Arial" pitchFamily="34" charset="0"/>
              </a:rPr>
              <a:t>Artex</a:t>
            </a:r>
            <a:r>
              <a:rPr lang="en-US" sz="1100" b="1" dirty="0">
                <a:latin typeface="Arial" pitchFamily="34" charset="0"/>
                <a:cs typeface="Arial" pitchFamily="34" charset="0"/>
              </a:rPr>
              <a:t> Apparels at Ahmedabad</a:t>
            </a:r>
          </a:p>
          <a:p>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dirty="0">
              <a:latin typeface="Arial" pitchFamily="34" charset="0"/>
              <a:cs typeface="Arial" pitchFamily="34" charset="0"/>
            </a:endParaRPr>
          </a:p>
          <a:p>
            <a:r>
              <a:rPr lang="en-US" sz="1100" b="1" dirty="0">
                <a:latin typeface="Arial" pitchFamily="34" charset="0"/>
                <a:cs typeface="Arial" pitchFamily="34" charset="0"/>
              </a:rPr>
              <a:t>Thermo - Fisher Scientific at S.E.Z. Ahmedabad</a:t>
            </a:r>
          </a:p>
          <a:p>
            <a:r>
              <a:rPr lang="en-US" sz="1100" dirty="0">
                <a:latin typeface="Arial" pitchFamily="34" charset="0"/>
                <a:cs typeface="Arial" pitchFamily="34" charset="0"/>
              </a:rPr>
              <a:t>Kamal </a:t>
            </a:r>
            <a:r>
              <a:rPr lang="en-US" sz="1100" dirty="0" err="1">
                <a:latin typeface="Arial" pitchFamily="34" charset="0"/>
                <a:cs typeface="Arial" pitchFamily="34" charset="0"/>
              </a:rPr>
              <a:t>Mangaldas</a:t>
            </a:r>
            <a:r>
              <a:rPr lang="en-US" sz="1100" dirty="0">
                <a:latin typeface="Arial" pitchFamily="34" charset="0"/>
                <a:cs typeface="Arial" pitchFamily="34" charset="0"/>
              </a:rPr>
              <a:t> /</a:t>
            </a:r>
            <a:r>
              <a:rPr lang="en-US" sz="1100" dirty="0" err="1">
                <a:latin typeface="Arial" pitchFamily="34" charset="0"/>
                <a:cs typeface="Arial" pitchFamily="34" charset="0"/>
              </a:rPr>
              <a:t>Devendra</a:t>
            </a:r>
            <a:r>
              <a:rPr lang="en-US" sz="1100" dirty="0">
                <a:latin typeface="Arial" pitchFamily="34" charset="0"/>
                <a:cs typeface="Arial" pitchFamily="34" charset="0"/>
              </a:rPr>
              <a:t> Shah</a:t>
            </a:r>
            <a:endParaRPr lang="de-DE" sz="1100" b="1" dirty="0">
              <a:solidFill>
                <a:schemeClr val="accent1">
                  <a:lumMod val="75000"/>
                </a:schemeClr>
              </a:solidFill>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Molex Mafatlal Micron Pvt.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Gandhinagar</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McCain Foods India Pvt.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Mehsana</a:t>
            </a:r>
            <a:endParaRPr lang="en-US" sz="1100" b="1" dirty="0">
              <a:latin typeface="Arial" pitchFamily="34" charset="0"/>
              <a:cs typeface="Arial" pitchFamily="34" charset="0"/>
            </a:endParaRPr>
          </a:p>
          <a:p>
            <a:r>
              <a:rPr lang="en-US" sz="1100" dirty="0">
                <a:latin typeface="Arial" pitchFamily="34" charset="0"/>
                <a:cs typeface="Arial" pitchFamily="34" charset="0"/>
              </a:rPr>
              <a:t>VMS Engineering &amp; Design services</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Mamata</a:t>
            </a:r>
            <a:r>
              <a:rPr lang="en-US" sz="1100" b="1" dirty="0">
                <a:latin typeface="Arial" pitchFamily="34" charset="0"/>
                <a:cs typeface="Arial" pitchFamily="34" charset="0"/>
              </a:rPr>
              <a:t> </a:t>
            </a:r>
            <a:r>
              <a:rPr lang="en-US" sz="1100" b="1" dirty="0" err="1">
                <a:latin typeface="Arial" pitchFamily="34" charset="0"/>
                <a:cs typeface="Arial" pitchFamily="34" charset="0"/>
              </a:rPr>
              <a:t>Hydco</a:t>
            </a:r>
            <a:r>
              <a:rPr lang="en-US" sz="1100" b="1" dirty="0">
                <a:latin typeface="Arial" pitchFamily="34" charset="0"/>
                <a:cs typeface="Arial" pitchFamily="34" charset="0"/>
              </a:rPr>
              <a:t> at </a:t>
            </a:r>
            <a:r>
              <a:rPr lang="en-US" sz="1100" b="1" dirty="0" err="1">
                <a:latin typeface="Arial" pitchFamily="34" charset="0"/>
                <a:cs typeface="Arial" pitchFamily="34" charset="0"/>
              </a:rPr>
              <a:t>Chhatral</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Corrtech</a:t>
            </a:r>
            <a:r>
              <a:rPr lang="en-US" sz="1100" b="1" dirty="0">
                <a:latin typeface="Arial" pitchFamily="34" charset="0"/>
                <a:cs typeface="Arial" pitchFamily="34" charset="0"/>
              </a:rPr>
              <a:t> International Pvt.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Yamir</a:t>
            </a:r>
            <a:r>
              <a:rPr lang="en-US" sz="1100" b="1" dirty="0">
                <a:latin typeface="Arial" pitchFamily="34" charset="0"/>
                <a:cs typeface="Arial" pitchFamily="34" charset="0"/>
              </a:rPr>
              <a:t> Packaging Pvt.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Ankleshwar</a:t>
            </a:r>
            <a:endParaRPr lang="en-US" sz="1100" b="1" dirty="0">
              <a:latin typeface="Arial" pitchFamily="34" charset="0"/>
              <a:cs typeface="Arial" pitchFamily="34" charset="0"/>
            </a:endParaRPr>
          </a:p>
          <a:p>
            <a:r>
              <a:rPr lang="en-US" sz="1100" dirty="0" err="1">
                <a:latin typeface="Arial" pitchFamily="34" charset="0"/>
                <a:cs typeface="Arial" pitchFamily="34" charset="0"/>
              </a:rPr>
              <a:t>Dilip</a:t>
            </a:r>
            <a:r>
              <a:rPr lang="en-US" sz="1100" dirty="0">
                <a:latin typeface="Arial" pitchFamily="34" charset="0"/>
                <a:cs typeface="Arial" pitchFamily="34" charset="0"/>
              </a:rPr>
              <a:t> </a:t>
            </a:r>
            <a:r>
              <a:rPr lang="en-US" sz="1100" dirty="0" err="1">
                <a:latin typeface="Arial" pitchFamily="34" charset="0"/>
                <a:cs typeface="Arial" pitchFamily="34" charset="0"/>
              </a:rPr>
              <a:t>Soni</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err="1">
                <a:latin typeface="Arial" pitchFamily="34" charset="0"/>
                <a:cs typeface="Arial" pitchFamily="34" charset="0"/>
              </a:rPr>
              <a:t>Inspiron</a:t>
            </a:r>
            <a:r>
              <a:rPr lang="en-US" sz="1100" b="1" dirty="0">
                <a:latin typeface="Arial" pitchFamily="34" charset="0"/>
                <a:cs typeface="Arial" pitchFamily="34" charset="0"/>
              </a:rPr>
              <a:t> Engineering (P)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Odhav</a:t>
            </a:r>
            <a:endParaRPr lang="en-US" sz="1100" b="1" dirty="0">
              <a:latin typeface="Arial" pitchFamily="34" charset="0"/>
              <a:cs typeface="Arial" pitchFamily="34" charset="0"/>
            </a:endParaRPr>
          </a:p>
          <a:p>
            <a:r>
              <a:rPr lang="en-US" sz="1100" dirty="0">
                <a:latin typeface="Arial" pitchFamily="34" charset="0"/>
                <a:cs typeface="Arial" pitchFamily="34" charset="0"/>
              </a:rPr>
              <a:t> </a:t>
            </a:r>
          </a:p>
          <a:p>
            <a:r>
              <a:rPr lang="en-US" sz="1100" b="1" dirty="0" err="1">
                <a:latin typeface="Arial" pitchFamily="34" charset="0"/>
                <a:cs typeface="Arial" pitchFamily="34" charset="0"/>
              </a:rPr>
              <a:t>Gentek</a:t>
            </a:r>
            <a:r>
              <a:rPr lang="en-US" sz="1100" b="1" dirty="0">
                <a:latin typeface="Arial" pitchFamily="34" charset="0"/>
                <a:cs typeface="Arial" pitchFamily="34" charset="0"/>
              </a:rPr>
              <a:t> Technology India (P) Ltd. at </a:t>
            </a:r>
            <a:r>
              <a:rPr lang="en-US" sz="1100" b="1" dirty="0" err="1">
                <a:latin typeface="Arial" pitchFamily="34" charset="0"/>
                <a:cs typeface="Arial" pitchFamily="34" charset="0"/>
              </a:rPr>
              <a:t>Gandhinagar</a:t>
            </a:r>
            <a:endParaRPr lang="en-US" sz="1100" b="1" dirty="0">
              <a:latin typeface="Arial" pitchFamily="34" charset="0"/>
              <a:cs typeface="Arial" pitchFamily="34" charset="0"/>
            </a:endParaRPr>
          </a:p>
          <a:p>
            <a:r>
              <a:rPr lang="en-US" sz="1100" dirty="0" err="1">
                <a:latin typeface="Arial" pitchFamily="34" charset="0"/>
                <a:cs typeface="Arial" pitchFamily="34" charset="0"/>
              </a:rPr>
              <a:t>Kamal</a:t>
            </a:r>
            <a:r>
              <a:rPr lang="en-US" sz="1100" dirty="0">
                <a:latin typeface="Arial" pitchFamily="34" charset="0"/>
                <a:cs typeface="Arial" pitchFamily="34" charset="0"/>
              </a:rPr>
              <a:t> </a:t>
            </a:r>
            <a:r>
              <a:rPr lang="en-US" sz="1100" dirty="0" err="1">
                <a:latin typeface="Arial" pitchFamily="34" charset="0"/>
                <a:cs typeface="Arial" pitchFamily="34" charset="0"/>
              </a:rPr>
              <a:t>Mangaldas</a:t>
            </a:r>
            <a:r>
              <a:rPr lang="en-US" sz="1100" dirty="0">
                <a:latin typeface="Arial" pitchFamily="34" charset="0"/>
                <a:cs typeface="Arial" pitchFamily="34" charset="0"/>
              </a:rPr>
              <a:t>/ </a:t>
            </a:r>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dirty="0">
              <a:latin typeface="Arial" pitchFamily="34" charset="0"/>
              <a:cs typeface="Arial" pitchFamily="34" charset="0"/>
            </a:endParaRPr>
          </a:p>
          <a:p>
            <a:r>
              <a:rPr lang="en-US" sz="1100" b="1" dirty="0">
                <a:latin typeface="Arial" pitchFamily="34" charset="0"/>
                <a:cs typeface="Arial" pitchFamily="34" charset="0"/>
              </a:rPr>
              <a:t>A-one Chemicals at </a:t>
            </a:r>
            <a:r>
              <a:rPr lang="en-US" sz="1100" b="1" dirty="0" err="1">
                <a:latin typeface="Arial" pitchFamily="34" charset="0"/>
                <a:cs typeface="Arial" pitchFamily="34" charset="0"/>
              </a:rPr>
              <a:t>Ankleshwar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Sandesh press- </a:t>
            </a:r>
          </a:p>
          <a:p>
            <a:r>
              <a:rPr lang="en-US" sz="1100" b="1" dirty="0" err="1">
                <a:latin typeface="Arial" pitchFamily="34" charset="0"/>
                <a:cs typeface="Arial" pitchFamily="34" charset="0"/>
              </a:rPr>
              <a:t>Ahmedabad</a:t>
            </a:r>
            <a:r>
              <a:rPr lang="en-US" sz="1100" b="1" dirty="0">
                <a:latin typeface="Arial" pitchFamily="34" charset="0"/>
                <a:cs typeface="Arial" pitchFamily="34" charset="0"/>
              </a:rPr>
              <a:t>, Baroda, </a:t>
            </a:r>
          </a:p>
          <a:p>
            <a:r>
              <a:rPr lang="en-US" sz="1100" b="1" dirty="0">
                <a:latin typeface="Arial" pitchFamily="34" charset="0"/>
                <a:cs typeface="Arial" pitchFamily="34" charset="0"/>
              </a:rPr>
              <a:t>Rajkot &amp; </a:t>
            </a:r>
            <a:r>
              <a:rPr lang="en-US" sz="1100" b="1" dirty="0" err="1">
                <a:latin typeface="Arial" pitchFamily="34" charset="0"/>
                <a:cs typeface="Arial" pitchFamily="34" charset="0"/>
              </a:rPr>
              <a:t>Surat</a:t>
            </a:r>
            <a:endParaRPr lang="en-US" sz="1100" b="1" dirty="0">
              <a:latin typeface="Arial" pitchFamily="34" charset="0"/>
              <a:cs typeface="Arial" pitchFamily="34" charset="0"/>
            </a:endParaRPr>
          </a:p>
          <a:p>
            <a:r>
              <a:rPr lang="en-US" sz="1100" dirty="0" err="1">
                <a:latin typeface="Arial" pitchFamily="34" charset="0"/>
                <a:cs typeface="Arial" pitchFamily="34" charset="0"/>
              </a:rPr>
              <a:t>Vee</a:t>
            </a:r>
            <a:r>
              <a:rPr lang="en-US" sz="1100" dirty="0">
                <a:latin typeface="Arial" pitchFamily="34" charset="0"/>
                <a:cs typeface="Arial" pitchFamily="34" charset="0"/>
              </a:rPr>
              <a:t>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a:latin typeface="Arial" pitchFamily="34" charset="0"/>
                <a:cs typeface="Arial" pitchFamily="34" charset="0"/>
              </a:rPr>
              <a:t>Jason </a:t>
            </a:r>
            <a:r>
              <a:rPr lang="en-US" sz="1100" b="1" dirty="0" err="1">
                <a:latin typeface="Arial" pitchFamily="34" charset="0"/>
                <a:cs typeface="Arial" pitchFamily="34" charset="0"/>
              </a:rPr>
              <a:t>Dekor</a:t>
            </a:r>
            <a:r>
              <a:rPr lang="en-US" sz="1100" b="1" dirty="0">
                <a:latin typeface="Arial" pitchFamily="34" charset="0"/>
                <a:cs typeface="Arial" pitchFamily="34" charset="0"/>
              </a:rPr>
              <a:t> Ltd, Karjan</a:t>
            </a:r>
          </a:p>
          <a:p>
            <a:endParaRPr lang="de-DE" sz="1100" b="1" dirty="0">
              <a:solidFill>
                <a:schemeClr val="accent1">
                  <a:lumMod val="75000"/>
                </a:schemeClr>
              </a:solidFill>
              <a:latin typeface="Arial" pitchFamily="34" charset="0"/>
              <a:cs typeface="Arial" pitchFamily="34" charset="0"/>
            </a:endParaRPr>
          </a:p>
          <a:p>
            <a:r>
              <a:rPr lang="en-US" sz="1100" b="1" dirty="0">
                <a:latin typeface="Arial" pitchFamily="34" charset="0"/>
                <a:cs typeface="Arial" pitchFamily="34" charset="0"/>
              </a:rPr>
              <a:t>TKT high Tech </a:t>
            </a:r>
            <a:r>
              <a:rPr lang="en-US" sz="1100" b="1" dirty="0" err="1">
                <a:latin typeface="Arial" pitchFamily="34" charset="0"/>
                <a:cs typeface="Arial" pitchFamily="34" charset="0"/>
              </a:rPr>
              <a:t>Cast,Sanand</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Kheria</a:t>
            </a:r>
            <a:r>
              <a:rPr lang="en-US" sz="1100" b="1" dirty="0">
                <a:latin typeface="Arial" pitchFamily="34" charset="0"/>
                <a:cs typeface="Arial" pitchFamily="34" charset="0"/>
              </a:rPr>
              <a:t> </a:t>
            </a:r>
            <a:r>
              <a:rPr lang="en-US" sz="1100" b="1" dirty="0" err="1">
                <a:latin typeface="Arial" pitchFamily="34" charset="0"/>
                <a:cs typeface="Arial" pitchFamily="34" charset="0"/>
              </a:rPr>
              <a:t>Autocomp</a:t>
            </a:r>
            <a:r>
              <a:rPr lang="en-US" sz="1100" b="1" dirty="0">
                <a:latin typeface="Arial" pitchFamily="34" charset="0"/>
                <a:cs typeface="Arial" pitchFamily="34" charset="0"/>
              </a:rPr>
              <a:t> at </a:t>
            </a:r>
            <a:r>
              <a:rPr lang="en-US" sz="1100" b="1" dirty="0" err="1">
                <a:latin typeface="Arial" pitchFamily="34" charset="0"/>
                <a:cs typeface="Arial" pitchFamily="34" charset="0"/>
              </a:rPr>
              <a:t>Nano</a:t>
            </a:r>
            <a:r>
              <a:rPr lang="en-US" sz="1100" b="1" dirty="0">
                <a:latin typeface="Arial" pitchFamily="34" charset="0"/>
                <a:cs typeface="Arial" pitchFamily="34" charset="0"/>
              </a:rPr>
              <a:t> Vendor park, </a:t>
            </a:r>
            <a:r>
              <a:rPr lang="en-US" sz="1100" b="1" dirty="0" err="1">
                <a:latin typeface="Arial" pitchFamily="34" charset="0"/>
                <a:cs typeface="Arial" pitchFamily="34" charset="0"/>
              </a:rPr>
              <a:t>Sanand</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Westlin</a:t>
            </a:r>
            <a:r>
              <a:rPr lang="en-US" sz="1100" b="1" dirty="0">
                <a:latin typeface="Arial" pitchFamily="34" charset="0"/>
                <a:cs typeface="Arial" pitchFamily="34" charset="0"/>
              </a:rPr>
              <a:t> Recycler Pvt. Ltd.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Sumip</a:t>
            </a:r>
            <a:r>
              <a:rPr lang="en-US" sz="1100" b="1" dirty="0">
                <a:latin typeface="Arial" pitchFamily="34" charset="0"/>
                <a:cs typeface="Arial" pitchFamily="34" charset="0"/>
              </a:rPr>
              <a:t> Composite at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b="1" dirty="0">
              <a:solidFill>
                <a:schemeClr val="accent1">
                  <a:lumMod val="75000"/>
                </a:schemeClr>
              </a:solidFill>
              <a:latin typeface="Arial" pitchFamily="34" charset="0"/>
              <a:cs typeface="Arial" pitchFamily="34" charset="0"/>
            </a:endParaRPr>
          </a:p>
          <a:p>
            <a:r>
              <a:rPr lang="en-US" sz="1100" b="1" dirty="0" err="1">
                <a:latin typeface="Arial" pitchFamily="34" charset="0"/>
                <a:cs typeface="Arial" pitchFamily="34" charset="0"/>
              </a:rPr>
              <a:t>Krupa</a:t>
            </a:r>
            <a:r>
              <a:rPr lang="en-US" sz="1100" b="1" dirty="0">
                <a:latin typeface="Arial" pitchFamily="34" charset="0"/>
                <a:cs typeface="Arial" pitchFamily="34" charset="0"/>
              </a:rPr>
              <a:t> paints at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Marck</a:t>
            </a:r>
            <a:r>
              <a:rPr lang="en-US" sz="1100" b="1" dirty="0">
                <a:latin typeface="Arial" pitchFamily="34" charset="0"/>
                <a:cs typeface="Arial" pitchFamily="34" charset="0"/>
              </a:rPr>
              <a:t> </a:t>
            </a:r>
            <a:r>
              <a:rPr lang="en-US" sz="1100" b="1" dirty="0" err="1">
                <a:latin typeface="Arial" pitchFamily="34" charset="0"/>
                <a:cs typeface="Arial" pitchFamily="34" charset="0"/>
              </a:rPr>
              <a:t>Parenterals</a:t>
            </a:r>
            <a:r>
              <a:rPr lang="en-US" sz="1100" b="1" dirty="0">
                <a:latin typeface="Arial" pitchFamily="34" charset="0"/>
                <a:cs typeface="Arial" pitchFamily="34" charset="0"/>
              </a:rPr>
              <a:t> (I)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Matar</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p:txBody>
      </p:sp>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20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858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700708" y="1516698"/>
            <a:ext cx="9033937" cy="5040000"/>
          </a:xfrm>
          <a:prstGeom prst="rect">
            <a:avLst/>
          </a:prstGeom>
          <a:noFill/>
        </p:spPr>
        <p:txBody>
          <a:bodyPr wrap="square" numCol="4" spcCol="91440" rtlCol="0">
            <a:noAutofit/>
          </a:bodyPr>
          <a:lstStyle/>
          <a:p>
            <a:pPr>
              <a:buFont typeface="Wingdings" pitchFamily="2" charset="2"/>
              <a:buChar char="q"/>
            </a:pPr>
            <a:r>
              <a:rPr lang="de-DE" sz="1100" b="1" dirty="0">
                <a:solidFill>
                  <a:schemeClr val="accent1">
                    <a:lumMod val="75000"/>
                  </a:schemeClr>
                </a:solidFill>
                <a:latin typeface="Arial" pitchFamily="34" charset="0"/>
                <a:cs typeface="Arial" pitchFamily="34" charset="0"/>
              </a:rPr>
              <a:t>Industrials:-</a:t>
            </a:r>
          </a:p>
          <a:p>
            <a:endParaRPr lang="en-US" sz="1100" b="1" dirty="0">
              <a:latin typeface="Arial" pitchFamily="34" charset="0"/>
              <a:cs typeface="Arial" pitchFamily="34" charset="0"/>
            </a:endParaRPr>
          </a:p>
          <a:p>
            <a:r>
              <a:rPr lang="en-US" sz="1100" b="1" dirty="0">
                <a:latin typeface="Arial" pitchFamily="34" charset="0"/>
                <a:cs typeface="Arial" pitchFamily="34" charset="0"/>
              </a:rPr>
              <a:t>Vishal Fabrics Pvt. Ltd. </a:t>
            </a:r>
          </a:p>
          <a:p>
            <a:r>
              <a:rPr lang="en-US" sz="1100" b="1" dirty="0">
                <a:latin typeface="Arial" pitchFamily="34" charset="0"/>
                <a:cs typeface="Arial" pitchFamily="34" charset="0"/>
              </a:rPr>
              <a:t>at </a:t>
            </a:r>
            <a:r>
              <a:rPr lang="en-US" sz="1100" b="1" dirty="0" err="1">
                <a:latin typeface="Arial" pitchFamily="34" charset="0"/>
                <a:cs typeface="Arial" pitchFamily="34" charset="0"/>
              </a:rPr>
              <a:t>Narol</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Rutu</a:t>
            </a:r>
            <a:r>
              <a:rPr lang="en-US" sz="1100" b="1" dirty="0">
                <a:latin typeface="Arial" pitchFamily="34" charset="0"/>
                <a:cs typeface="Arial" pitchFamily="34" charset="0"/>
              </a:rPr>
              <a:t> Autogas at S.G. road</a:t>
            </a: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b="1" dirty="0">
              <a:latin typeface="Arial" pitchFamily="34" charset="0"/>
              <a:cs typeface="Arial" pitchFamily="34" charset="0"/>
            </a:endParaRPr>
          </a:p>
          <a:p>
            <a:r>
              <a:rPr lang="en-US" sz="1100" b="1" dirty="0">
                <a:latin typeface="Arial" pitchFamily="34" charset="0"/>
                <a:cs typeface="Arial" pitchFamily="34" charset="0"/>
              </a:rPr>
              <a:t>Rohan Automotive at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b="1" dirty="0">
              <a:latin typeface="Arial" pitchFamily="34" charset="0"/>
              <a:cs typeface="Arial" pitchFamily="34" charset="0"/>
            </a:endParaRPr>
          </a:p>
          <a:p>
            <a:r>
              <a:rPr lang="en-US" sz="1100" b="1" dirty="0">
                <a:latin typeface="Arial" pitchFamily="34" charset="0"/>
                <a:cs typeface="Arial" pitchFamily="34" charset="0"/>
              </a:rPr>
              <a:t>Dairy Den Engineering (P)Ltd.        At Gandhinagar</a:t>
            </a:r>
          </a:p>
          <a:p>
            <a:r>
              <a:rPr lang="en-US" sz="1100" dirty="0">
                <a:latin typeface="Arial" pitchFamily="34" charset="0"/>
                <a:cs typeface="Arial" pitchFamily="34" charset="0"/>
              </a:rPr>
              <a:t> </a:t>
            </a:r>
          </a:p>
          <a:p>
            <a:r>
              <a:rPr lang="en-US" sz="1100" b="1" dirty="0">
                <a:latin typeface="Arial" pitchFamily="34" charset="0"/>
                <a:cs typeface="Arial" pitchFamily="34" charset="0"/>
              </a:rPr>
              <a:t>Schott Glass (I) Ltd. At  </a:t>
            </a:r>
            <a:r>
              <a:rPr lang="en-US" sz="1100" b="1" dirty="0" err="1">
                <a:latin typeface="Arial" pitchFamily="34" charset="0"/>
                <a:cs typeface="Arial" pitchFamily="34" charset="0"/>
              </a:rPr>
              <a:t>Jambusar</a:t>
            </a:r>
            <a:endParaRPr lang="en-US" sz="1100" b="1" dirty="0">
              <a:latin typeface="Arial" pitchFamily="34" charset="0"/>
              <a:cs typeface="Arial" pitchFamily="34" charset="0"/>
            </a:endParaRPr>
          </a:p>
          <a:p>
            <a:r>
              <a:rPr lang="en-US" sz="1100" dirty="0">
                <a:latin typeface="Arial" pitchFamily="34" charset="0"/>
                <a:cs typeface="Arial" pitchFamily="34" charset="0"/>
              </a:rPr>
              <a:t> </a:t>
            </a:r>
          </a:p>
          <a:p>
            <a:r>
              <a:rPr lang="en-US" sz="1100" b="1" dirty="0">
                <a:latin typeface="Arial" pitchFamily="34" charset="0"/>
                <a:cs typeface="Arial" pitchFamily="34" charset="0"/>
              </a:rPr>
              <a:t>Dinesh </a:t>
            </a:r>
            <a:r>
              <a:rPr lang="en-US" sz="1100" b="1" dirty="0" err="1">
                <a:latin typeface="Arial" pitchFamily="34" charset="0"/>
                <a:cs typeface="Arial" pitchFamily="34" charset="0"/>
              </a:rPr>
              <a:t>Polyber</a:t>
            </a:r>
            <a:r>
              <a:rPr lang="en-US" sz="1100" b="1" dirty="0">
                <a:latin typeface="Arial" pitchFamily="34" charset="0"/>
                <a:cs typeface="Arial" pitchFamily="34" charset="0"/>
              </a:rPr>
              <a:t> Ltd. </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Photokina</a:t>
            </a:r>
            <a:r>
              <a:rPr lang="en-US" sz="1100" b="1" dirty="0">
                <a:latin typeface="Arial" pitchFamily="34" charset="0"/>
                <a:cs typeface="Arial" pitchFamily="34" charset="0"/>
              </a:rPr>
              <a:t> Chemicals Pvt. Ltd.        at </a:t>
            </a:r>
            <a:r>
              <a:rPr lang="en-US" sz="1100" b="1" dirty="0" err="1">
                <a:latin typeface="Arial" pitchFamily="34" charset="0"/>
                <a:cs typeface="Arial" pitchFamily="34" charset="0"/>
              </a:rPr>
              <a:t>Changodar</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1100" dirty="0">
              <a:latin typeface="Arial" pitchFamily="34" charset="0"/>
              <a:cs typeface="Arial" pitchFamily="34" charset="0"/>
            </a:endParaRPr>
          </a:p>
          <a:p>
            <a:r>
              <a:rPr lang="en-US" sz="1100" b="1" dirty="0">
                <a:latin typeface="Arial" pitchFamily="34" charset="0"/>
                <a:cs typeface="Arial" pitchFamily="34" charset="0"/>
              </a:rPr>
              <a:t>Parekh Marine agencies at Kandla</a:t>
            </a:r>
          </a:p>
          <a:p>
            <a:r>
              <a:rPr lang="en-US" sz="1100" dirty="0">
                <a:latin typeface="Arial" pitchFamily="34" charset="0"/>
                <a:cs typeface="Arial" pitchFamily="34" charset="0"/>
              </a:rPr>
              <a:t>L.J. </a:t>
            </a:r>
            <a:r>
              <a:rPr lang="en-US" sz="1100" dirty="0" err="1">
                <a:latin typeface="Arial" pitchFamily="34" charset="0"/>
                <a:cs typeface="Arial" pitchFamily="34" charset="0"/>
              </a:rPr>
              <a:t>Purani</a:t>
            </a:r>
            <a:r>
              <a:rPr lang="en-US" sz="1100" dirty="0">
                <a:latin typeface="Arial" pitchFamily="34" charset="0"/>
                <a:cs typeface="Arial" pitchFamily="34" charset="0"/>
              </a:rPr>
              <a:t> </a:t>
            </a:r>
            <a:r>
              <a:rPr lang="en-US" sz="1050" dirty="0">
                <a:latin typeface="Arial" pitchFamily="34" charset="0"/>
                <a:cs typeface="Arial" pitchFamily="34" charset="0"/>
              </a:rPr>
              <a:t>&amp; Associates</a:t>
            </a:r>
          </a:p>
          <a:p>
            <a:endParaRPr lang="de-DE" sz="1100" b="1" dirty="0">
              <a:solidFill>
                <a:schemeClr val="accent1">
                  <a:lumMod val="75000"/>
                </a:schemeClr>
              </a:solidFill>
              <a:latin typeface="Arial" pitchFamily="34" charset="0"/>
              <a:cs typeface="Arial" pitchFamily="34" charset="0"/>
            </a:endParaRPr>
          </a:p>
          <a:p>
            <a:endParaRPr lang="de-DE" sz="1100" b="1" dirty="0">
              <a:solidFill>
                <a:schemeClr val="accent1">
                  <a:lumMod val="75000"/>
                </a:schemeClr>
              </a:solidFill>
              <a:latin typeface="Arial" pitchFamily="34" charset="0"/>
              <a:cs typeface="Arial" pitchFamily="34" charset="0"/>
            </a:endParaRPr>
          </a:p>
          <a:p>
            <a:endParaRPr lang="de-DE" sz="1100" b="1" dirty="0">
              <a:solidFill>
                <a:schemeClr val="accent1">
                  <a:lumMod val="75000"/>
                </a:schemeClr>
              </a:solidFill>
              <a:latin typeface="Arial" pitchFamily="34" charset="0"/>
              <a:cs typeface="Arial" pitchFamily="34" charset="0"/>
            </a:endParaRPr>
          </a:p>
          <a:p>
            <a:endParaRPr lang="de-DE" sz="1100" b="1" dirty="0">
              <a:solidFill>
                <a:schemeClr val="accent1">
                  <a:lumMod val="75000"/>
                </a:schemeClr>
              </a:solidFill>
              <a:latin typeface="Arial" pitchFamily="34" charset="0"/>
              <a:cs typeface="Arial" pitchFamily="34" charset="0"/>
            </a:endParaRPr>
          </a:p>
          <a:p>
            <a:r>
              <a:rPr lang="en-US" sz="1050" b="1" dirty="0">
                <a:latin typeface="Arial" pitchFamily="34" charset="0"/>
                <a:cs typeface="Arial" pitchFamily="34" charset="0"/>
              </a:rPr>
              <a:t>Sabarmati Paper </a:t>
            </a:r>
            <a:r>
              <a:rPr lang="en-US" sz="1100" b="1" dirty="0">
                <a:latin typeface="Arial" pitchFamily="34" charset="0"/>
                <a:cs typeface="Arial" pitchFamily="34" charset="0"/>
              </a:rPr>
              <a:t>mills at </a:t>
            </a:r>
            <a:r>
              <a:rPr lang="en-US" sz="1100" b="1" dirty="0" err="1">
                <a:latin typeface="Arial" pitchFamily="34" charset="0"/>
                <a:cs typeface="Arial" pitchFamily="34" charset="0"/>
              </a:rPr>
              <a:t>Aagload</a:t>
            </a:r>
            <a:endParaRPr lang="en-US" sz="1100" b="1"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a:latin typeface="Arial" pitchFamily="34" charset="0"/>
                <a:cs typeface="Arial" pitchFamily="34" charset="0"/>
              </a:rPr>
              <a:t>Plastic Products Engineering, </a:t>
            </a:r>
            <a:r>
              <a:rPr lang="en-US" sz="1100" b="1" dirty="0" err="1">
                <a:latin typeface="Arial" pitchFamily="34" charset="0"/>
                <a:cs typeface="Arial" pitchFamily="34" charset="0"/>
              </a:rPr>
              <a:t>Narol</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800" b="1" dirty="0">
              <a:latin typeface="Arial" pitchFamily="34" charset="0"/>
              <a:cs typeface="Arial" pitchFamily="34" charset="0"/>
            </a:endParaRPr>
          </a:p>
          <a:p>
            <a:r>
              <a:rPr lang="en-US" sz="1100" b="1" dirty="0">
                <a:latin typeface="Arial" pitchFamily="34" charset="0"/>
                <a:cs typeface="Arial" pitchFamily="34" charset="0"/>
              </a:rPr>
              <a:t>Wood Star India Pvt. Ltd. at </a:t>
            </a:r>
            <a:r>
              <a:rPr lang="en-US" sz="1100" b="1" dirty="0" err="1">
                <a:latin typeface="Arial" pitchFamily="34" charset="0"/>
                <a:cs typeface="Arial" pitchFamily="34" charset="0"/>
              </a:rPr>
              <a:t>Sanand</a:t>
            </a:r>
            <a:endParaRPr lang="en-US" sz="1100" b="1" dirty="0">
              <a:latin typeface="Arial" pitchFamily="34" charset="0"/>
              <a:cs typeface="Arial" pitchFamily="34" charset="0"/>
            </a:endParaRPr>
          </a:p>
          <a:p>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endParaRPr lang="en-US" sz="800" b="1" dirty="0">
              <a:latin typeface="Arial" pitchFamily="34" charset="0"/>
              <a:cs typeface="Arial" pitchFamily="34" charset="0"/>
            </a:endParaRPr>
          </a:p>
          <a:p>
            <a:r>
              <a:rPr lang="en-US" sz="1100" b="1" dirty="0">
                <a:latin typeface="Arial" pitchFamily="34" charset="0"/>
                <a:cs typeface="Arial" pitchFamily="34" charset="0"/>
              </a:rPr>
              <a:t>Transformers &amp; Rectifiers (I) Ltd. </a:t>
            </a:r>
          </a:p>
          <a:p>
            <a:r>
              <a:rPr lang="en-US" sz="1100" dirty="0" err="1">
                <a:latin typeface="Arial" pitchFamily="34" charset="0"/>
                <a:cs typeface="Arial" pitchFamily="34" charset="0"/>
              </a:rPr>
              <a:t>Pradip</a:t>
            </a:r>
            <a:r>
              <a:rPr lang="en-US" sz="1100" dirty="0">
                <a:latin typeface="Arial" pitchFamily="34" charset="0"/>
                <a:cs typeface="Arial" pitchFamily="34" charset="0"/>
              </a:rPr>
              <a:t> </a:t>
            </a:r>
            <a:r>
              <a:rPr lang="en-US" sz="1100" dirty="0" err="1">
                <a:latin typeface="Arial" pitchFamily="34" charset="0"/>
                <a:cs typeface="Arial" pitchFamily="34" charset="0"/>
              </a:rPr>
              <a:t>Makhijani</a:t>
            </a:r>
            <a:endParaRPr lang="en-US" sz="1100" dirty="0">
              <a:latin typeface="Arial" pitchFamily="34" charset="0"/>
              <a:cs typeface="Arial" pitchFamily="34" charset="0"/>
            </a:endParaRPr>
          </a:p>
          <a:p>
            <a:pPr>
              <a:buFont typeface="Wingdings" pitchFamily="2" charset="2"/>
              <a:buChar char="q"/>
            </a:pPr>
            <a:endParaRPr lang="de-DE" sz="1100" b="1" dirty="0">
              <a:solidFill>
                <a:schemeClr val="accent1">
                  <a:lumMod val="75000"/>
                </a:schemeClr>
              </a:solidFill>
              <a:latin typeface="Arial" pitchFamily="34" charset="0"/>
              <a:cs typeface="Arial" pitchFamily="34" charset="0"/>
            </a:endParaRPr>
          </a:p>
          <a:p>
            <a:pPr>
              <a:buFont typeface="Wingdings" pitchFamily="2" charset="2"/>
              <a:buChar char="q"/>
            </a:pPr>
            <a:r>
              <a:rPr lang="de-DE" sz="1100" b="1" dirty="0">
                <a:solidFill>
                  <a:schemeClr val="accent1">
                    <a:lumMod val="75000"/>
                  </a:schemeClr>
                </a:solidFill>
                <a:latin typeface="Arial" pitchFamily="34" charset="0"/>
                <a:cs typeface="Arial" pitchFamily="34" charset="0"/>
              </a:rPr>
              <a:t> Schools &amp; Educational Campuses:-</a:t>
            </a:r>
          </a:p>
          <a:p>
            <a:pPr>
              <a:buFont typeface="Wingdings" pitchFamily="2" charset="2"/>
              <a:buChar char="q"/>
            </a:pPr>
            <a:endParaRPr lang="de-DE" sz="1100" b="1" dirty="0">
              <a:solidFill>
                <a:schemeClr val="accent1">
                  <a:lumMod val="75000"/>
                </a:schemeClr>
              </a:solidFill>
              <a:latin typeface="Arial" pitchFamily="34" charset="0"/>
              <a:cs typeface="Arial" pitchFamily="34" charset="0"/>
            </a:endParaRPr>
          </a:p>
          <a:p>
            <a:r>
              <a:rPr lang="en-US" sz="1200" b="1" dirty="0" err="1">
                <a:solidFill>
                  <a:srgbClr val="000000"/>
                </a:solidFill>
                <a:latin typeface="Arial" pitchFamily="34" charset="0"/>
                <a:cs typeface="Arial" pitchFamily="34" charset="0"/>
              </a:rPr>
              <a:t>Zebar</a:t>
            </a:r>
            <a:r>
              <a:rPr lang="en-US" sz="1200" b="1" dirty="0">
                <a:solidFill>
                  <a:srgbClr val="000000"/>
                </a:solidFill>
                <a:latin typeface="Arial" pitchFamily="34" charset="0"/>
                <a:cs typeface="Arial" pitchFamily="34" charset="0"/>
              </a:rPr>
              <a:t> School for Children</a:t>
            </a:r>
          </a:p>
          <a:p>
            <a:endParaRPr lang="en-US" sz="800" b="1" dirty="0">
              <a:solidFill>
                <a:srgbClr val="000000"/>
              </a:solidFill>
              <a:latin typeface="Arial" pitchFamily="34" charset="0"/>
              <a:cs typeface="Arial" pitchFamily="34" charset="0"/>
            </a:endParaRPr>
          </a:p>
          <a:p>
            <a:r>
              <a:rPr lang="en-US" sz="1200" b="1" dirty="0">
                <a:solidFill>
                  <a:srgbClr val="000000"/>
                </a:solidFill>
                <a:latin typeface="Arial" pitchFamily="34" charset="0"/>
                <a:cs typeface="Arial" pitchFamily="34" charset="0"/>
              </a:rPr>
              <a:t>CEPT Campus</a:t>
            </a:r>
          </a:p>
          <a:p>
            <a:r>
              <a:rPr lang="en-US" sz="1200" dirty="0" err="1">
                <a:solidFill>
                  <a:srgbClr val="000000"/>
                </a:solidFill>
                <a:latin typeface="Arial" pitchFamily="34" charset="0"/>
                <a:cs typeface="Arial" pitchFamily="34" charset="0"/>
              </a:rPr>
              <a:t>Aakruti</a:t>
            </a:r>
            <a:r>
              <a:rPr lang="en-US" sz="1200" dirty="0">
                <a:solidFill>
                  <a:srgbClr val="000000"/>
                </a:solidFill>
                <a:latin typeface="Arial" pitchFamily="34" charset="0"/>
                <a:cs typeface="Arial" pitchFamily="34" charset="0"/>
              </a:rPr>
              <a:t> Architects</a:t>
            </a: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AIS  School</a:t>
            </a:r>
          </a:p>
          <a:p>
            <a:r>
              <a:rPr lang="en-US" sz="1100" dirty="0" err="1">
                <a:solidFill>
                  <a:srgbClr val="000000"/>
                </a:solidFill>
                <a:latin typeface="Arial" pitchFamily="34" charset="0"/>
                <a:cs typeface="Arial" pitchFamily="34" charset="0"/>
              </a:rPr>
              <a:t>Rathin</a:t>
            </a:r>
            <a:r>
              <a:rPr lang="en-US" sz="1100" dirty="0">
                <a:solidFill>
                  <a:srgbClr val="000000"/>
                </a:solidFill>
                <a:latin typeface="Arial" pitchFamily="34" charset="0"/>
                <a:cs typeface="Arial" pitchFamily="34" charset="0"/>
              </a:rPr>
              <a:t> </a:t>
            </a:r>
            <a:r>
              <a:rPr lang="en-US" sz="1100" dirty="0" err="1">
                <a:solidFill>
                  <a:srgbClr val="000000"/>
                </a:solidFill>
                <a:latin typeface="Arial" pitchFamily="34" charset="0"/>
                <a:cs typeface="Arial" pitchFamily="34" charset="0"/>
              </a:rPr>
              <a:t>Goghari</a:t>
            </a:r>
            <a:endParaRPr lang="en-US" sz="1100" dirty="0">
              <a:solidFill>
                <a:srgbClr val="000000"/>
              </a:solidFill>
              <a:latin typeface="Arial" pitchFamily="34" charset="0"/>
              <a:cs typeface="Arial" pitchFamily="34" charset="0"/>
            </a:endParaRP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Anand Niketan School at </a:t>
            </a:r>
            <a:r>
              <a:rPr lang="en-US" sz="1100" b="1" dirty="0" err="1">
                <a:solidFill>
                  <a:srgbClr val="000000"/>
                </a:solidFill>
                <a:latin typeface="Arial" pitchFamily="34" charset="0"/>
                <a:cs typeface="Arial" pitchFamily="34" charset="0"/>
              </a:rPr>
              <a:t>Gandinagar</a:t>
            </a:r>
            <a:r>
              <a:rPr lang="en-US" sz="1100" b="1" dirty="0">
                <a:solidFill>
                  <a:srgbClr val="000000"/>
                </a:solidFill>
                <a:latin typeface="Arial" pitchFamily="34" charset="0"/>
                <a:cs typeface="Arial" pitchFamily="34" charset="0"/>
              </a:rPr>
              <a:t> </a:t>
            </a:r>
          </a:p>
          <a:p>
            <a:r>
              <a:rPr lang="en-US" sz="1100" dirty="0" err="1">
                <a:solidFill>
                  <a:srgbClr val="000000"/>
                </a:solidFill>
                <a:latin typeface="Arial" pitchFamily="34" charset="0"/>
                <a:cs typeface="Arial" pitchFamily="34" charset="0"/>
              </a:rPr>
              <a:t>Kakani</a:t>
            </a:r>
            <a:r>
              <a:rPr lang="en-US" sz="1100" dirty="0">
                <a:solidFill>
                  <a:srgbClr val="000000"/>
                </a:solidFill>
                <a:latin typeface="Arial" pitchFamily="34" charset="0"/>
                <a:cs typeface="Arial" pitchFamily="34" charset="0"/>
              </a:rPr>
              <a:t> Associates</a:t>
            </a:r>
          </a:p>
          <a:p>
            <a:endParaRPr lang="en-US" sz="1100" dirty="0">
              <a:solidFill>
                <a:srgbClr val="000000"/>
              </a:solidFill>
              <a:latin typeface="Arial" pitchFamily="34" charset="0"/>
              <a:cs typeface="Arial" pitchFamily="34" charset="0"/>
            </a:endParaRPr>
          </a:p>
          <a:p>
            <a:endParaRPr lang="en-US" sz="1100" dirty="0">
              <a:solidFill>
                <a:srgbClr val="000000"/>
              </a:solidFill>
              <a:latin typeface="Arial" pitchFamily="34" charset="0"/>
              <a:cs typeface="Arial" pitchFamily="34" charset="0"/>
            </a:endParaRPr>
          </a:p>
          <a:p>
            <a:endParaRPr lang="en-US" sz="1100" dirty="0">
              <a:solidFill>
                <a:srgbClr val="000000"/>
              </a:solidFill>
              <a:latin typeface="Arial" pitchFamily="34" charset="0"/>
              <a:cs typeface="Arial" pitchFamily="34" charset="0"/>
            </a:endParaRPr>
          </a:p>
          <a:p>
            <a:endParaRPr lang="en-US" sz="1100" dirty="0">
              <a:solidFill>
                <a:srgbClr val="000000"/>
              </a:solidFill>
              <a:latin typeface="Arial" pitchFamily="34" charset="0"/>
              <a:cs typeface="Arial" pitchFamily="34" charset="0"/>
            </a:endParaRPr>
          </a:p>
          <a:p>
            <a:r>
              <a:rPr lang="en-US" sz="1100" b="1" dirty="0">
                <a:latin typeface="Arial" pitchFamily="34" charset="0"/>
                <a:cs typeface="Arial" pitchFamily="34" charset="0"/>
              </a:rPr>
              <a:t>Divine Child School, Adalaj</a:t>
            </a:r>
            <a:endParaRPr lang="en-US" sz="1100" dirty="0">
              <a:latin typeface="Arial" pitchFamily="34" charset="0"/>
              <a:cs typeface="Arial" pitchFamily="34" charset="0"/>
            </a:endParaRPr>
          </a:p>
          <a:p>
            <a:r>
              <a:rPr lang="en-US" sz="1100" b="1" dirty="0">
                <a:latin typeface="Arial" pitchFamily="34" charset="0"/>
                <a:cs typeface="Arial" pitchFamily="34" charset="0"/>
              </a:rPr>
              <a:t>Aparna School at Odisha </a:t>
            </a:r>
            <a:r>
              <a:rPr lang="en-US" sz="1100" dirty="0">
                <a:latin typeface="Arial" pitchFamily="34" charset="0"/>
                <a:cs typeface="Arial" pitchFamily="34" charset="0"/>
              </a:rPr>
              <a:t> </a:t>
            </a:r>
            <a:endParaRPr lang="en-US" sz="1100" b="1" dirty="0">
              <a:latin typeface="Arial" pitchFamily="34" charset="0"/>
              <a:cs typeface="Arial" pitchFamily="34" charset="0"/>
            </a:endParaRPr>
          </a:p>
          <a:p>
            <a:r>
              <a:rPr lang="en-US" sz="1100" dirty="0">
                <a:latin typeface="Arial" pitchFamily="34" charset="0"/>
                <a:cs typeface="Arial" pitchFamily="34" charset="0"/>
              </a:rPr>
              <a:t>Shubra </a:t>
            </a:r>
            <a:r>
              <a:rPr lang="en-US" sz="1100" dirty="0" err="1">
                <a:latin typeface="Arial" pitchFamily="34" charset="0"/>
                <a:cs typeface="Arial" pitchFamily="34" charset="0"/>
              </a:rPr>
              <a:t>Raje</a:t>
            </a:r>
            <a:endParaRPr lang="en-US" sz="1100" dirty="0">
              <a:latin typeface="Arial" pitchFamily="34" charset="0"/>
              <a:cs typeface="Arial" pitchFamily="34" charset="0"/>
            </a:endParaRPr>
          </a:p>
          <a:p>
            <a:endParaRPr lang="en-US" sz="800" dirty="0">
              <a:latin typeface="Arial" pitchFamily="34" charset="0"/>
              <a:cs typeface="Arial" pitchFamily="34" charset="0"/>
            </a:endParaRPr>
          </a:p>
          <a:p>
            <a:r>
              <a:rPr lang="en-US" sz="1100" b="1" dirty="0">
                <a:latin typeface="Arial" pitchFamily="34" charset="0"/>
                <a:cs typeface="Arial" pitchFamily="34" charset="0"/>
              </a:rPr>
              <a:t>MG Science College</a:t>
            </a:r>
          </a:p>
          <a:p>
            <a:r>
              <a:rPr lang="en-US" sz="1100" dirty="0">
                <a:latin typeface="Arial" pitchFamily="34" charset="0"/>
                <a:cs typeface="Arial" pitchFamily="34" charset="0"/>
              </a:rPr>
              <a:t>AMI Engineers.</a:t>
            </a:r>
          </a:p>
          <a:p>
            <a:endParaRPr lang="en-US" sz="800" b="1" dirty="0">
              <a:latin typeface="Arial" pitchFamily="34" charset="0"/>
              <a:cs typeface="Arial" pitchFamily="34" charset="0"/>
            </a:endParaRPr>
          </a:p>
          <a:p>
            <a:r>
              <a:rPr lang="en-US" sz="1100" b="1" dirty="0">
                <a:solidFill>
                  <a:srgbClr val="000000"/>
                </a:solidFill>
                <a:latin typeface="Arial" pitchFamily="34" charset="0"/>
                <a:cs typeface="Arial" pitchFamily="34" charset="0"/>
              </a:rPr>
              <a:t>HB Kapadia School at </a:t>
            </a:r>
            <a:r>
              <a:rPr lang="en-US" sz="1100" b="1" dirty="0" err="1">
                <a:solidFill>
                  <a:srgbClr val="000000"/>
                </a:solidFill>
                <a:latin typeface="Arial" pitchFamily="34" charset="0"/>
                <a:cs typeface="Arial" pitchFamily="34" charset="0"/>
              </a:rPr>
              <a:t>Chhatral</a:t>
            </a:r>
            <a:r>
              <a:rPr lang="en-US" sz="1100" dirty="0">
                <a:solidFill>
                  <a:srgbClr val="000000"/>
                </a:solidFill>
                <a:latin typeface="Arial" pitchFamily="34" charset="0"/>
                <a:cs typeface="Arial" pitchFamily="34" charset="0"/>
              </a:rPr>
              <a:t> </a:t>
            </a:r>
          </a:p>
          <a:p>
            <a:r>
              <a:rPr lang="en-US" sz="1100" dirty="0">
                <a:solidFill>
                  <a:srgbClr val="000000"/>
                </a:solidFill>
                <a:latin typeface="Arial" pitchFamily="34" charset="0"/>
                <a:cs typeface="Arial" pitchFamily="34" charset="0"/>
              </a:rPr>
              <a:t>Indigo Architects</a:t>
            </a:r>
            <a:endParaRPr lang="en-US" sz="1100" b="1"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err="1">
                <a:latin typeface="Arial" pitchFamily="34" charset="0"/>
                <a:cs typeface="Arial" pitchFamily="34" charset="0"/>
              </a:rPr>
              <a:t>Udgam</a:t>
            </a:r>
            <a:r>
              <a:rPr lang="en-US" sz="1100" b="1" dirty="0">
                <a:latin typeface="Arial" pitchFamily="34" charset="0"/>
                <a:cs typeface="Arial" pitchFamily="34" charset="0"/>
              </a:rPr>
              <a:t> school at Ahmedabad</a:t>
            </a:r>
          </a:p>
          <a:p>
            <a:r>
              <a:rPr lang="en-US" sz="1100" dirty="0">
                <a:latin typeface="Arial" pitchFamily="34" charset="0"/>
                <a:cs typeface="Arial" pitchFamily="34" charset="0"/>
              </a:rPr>
              <a:t> </a:t>
            </a:r>
          </a:p>
          <a:p>
            <a:r>
              <a:rPr lang="en-US" sz="1100" b="1" dirty="0">
                <a:latin typeface="Arial" pitchFamily="34" charset="0"/>
                <a:cs typeface="Arial" pitchFamily="34" charset="0"/>
              </a:rPr>
              <a:t>Anand Niketan School at </a:t>
            </a:r>
            <a:r>
              <a:rPr lang="en-US" sz="1100" b="1" dirty="0" err="1">
                <a:latin typeface="Arial" pitchFamily="34" charset="0"/>
                <a:cs typeface="Arial" pitchFamily="34" charset="0"/>
              </a:rPr>
              <a:t>Shilaj</a:t>
            </a:r>
            <a:r>
              <a:rPr lang="en-US" sz="1100" b="1" dirty="0">
                <a:latin typeface="Arial" pitchFamily="34" charset="0"/>
                <a:cs typeface="Arial" pitchFamily="34" charset="0"/>
              </a:rPr>
              <a:t> &amp; </a:t>
            </a:r>
            <a:r>
              <a:rPr lang="en-US" sz="1100" b="1" dirty="0" err="1">
                <a:latin typeface="Arial" pitchFamily="34" charset="0"/>
                <a:cs typeface="Arial" pitchFamily="34" charset="0"/>
              </a:rPr>
              <a:t>Ambli</a:t>
            </a:r>
            <a:r>
              <a:rPr lang="en-US" sz="1100" b="1" dirty="0">
                <a:latin typeface="Arial" pitchFamily="34" charset="0"/>
                <a:cs typeface="Arial" pitchFamily="34" charset="0"/>
              </a:rPr>
              <a:t> </a:t>
            </a:r>
          </a:p>
          <a:p>
            <a:r>
              <a:rPr lang="en-US" sz="1100" dirty="0" err="1">
                <a:latin typeface="Arial" pitchFamily="34" charset="0"/>
                <a:cs typeface="Arial" pitchFamily="34" charset="0"/>
              </a:rPr>
              <a:t>Kakani</a:t>
            </a:r>
            <a:r>
              <a:rPr lang="en-US" sz="1100" dirty="0">
                <a:latin typeface="Arial" pitchFamily="34" charset="0"/>
                <a:cs typeface="Arial" pitchFamily="34" charset="0"/>
              </a:rPr>
              <a:t> Associates</a:t>
            </a:r>
          </a:p>
          <a:p>
            <a:endParaRPr lang="en-US" sz="800" b="1" dirty="0">
              <a:latin typeface="Arial" pitchFamily="34" charset="0"/>
              <a:cs typeface="Arial" pitchFamily="34" charset="0"/>
            </a:endParaRPr>
          </a:p>
          <a:p>
            <a:r>
              <a:rPr lang="en-US" sz="1100" b="1" dirty="0">
                <a:latin typeface="Arial" pitchFamily="34" charset="0"/>
                <a:cs typeface="Arial" pitchFamily="34" charset="0"/>
              </a:rPr>
              <a:t>Rachna School</a:t>
            </a:r>
            <a:r>
              <a:rPr lang="en-US" sz="1100" dirty="0">
                <a:latin typeface="Arial" pitchFamily="34" charset="0"/>
                <a:cs typeface="Arial" pitchFamily="34" charset="0"/>
              </a:rPr>
              <a:t> – </a:t>
            </a:r>
            <a:r>
              <a:rPr lang="en-US" sz="1100" dirty="0" err="1">
                <a:latin typeface="Arial" pitchFamily="34" charset="0"/>
                <a:cs typeface="Arial" pitchFamily="34" charset="0"/>
              </a:rPr>
              <a:t>Abhikram</a:t>
            </a:r>
            <a:r>
              <a:rPr lang="en-US" sz="1100" dirty="0">
                <a:latin typeface="Arial" pitchFamily="34" charset="0"/>
                <a:cs typeface="Arial" pitchFamily="34" charset="0"/>
              </a:rPr>
              <a:t> / </a:t>
            </a:r>
            <a:r>
              <a:rPr lang="en-US" sz="1100" dirty="0" err="1">
                <a:latin typeface="Arial" pitchFamily="34" charset="0"/>
                <a:cs typeface="Arial" pitchFamily="34" charset="0"/>
              </a:rPr>
              <a:t>Panika</a:t>
            </a:r>
            <a:endParaRPr lang="en-US" sz="1100"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a:latin typeface="Arial" pitchFamily="34" charset="0"/>
                <a:cs typeface="Arial" pitchFamily="34" charset="0"/>
              </a:rPr>
              <a:t>UDCT – DBT – ICT , Mumbai</a:t>
            </a:r>
          </a:p>
          <a:p>
            <a:r>
              <a:rPr lang="en-US" sz="1100" dirty="0">
                <a:latin typeface="Arial" pitchFamily="34" charset="0"/>
                <a:cs typeface="Arial" pitchFamily="34" charset="0"/>
              </a:rPr>
              <a:t>JD Associates</a:t>
            </a:r>
            <a:endParaRPr lang="de-DE" sz="1100" b="1" dirty="0">
              <a:latin typeface="Arial" pitchFamily="34" charset="0"/>
              <a:cs typeface="Arial" pitchFamily="34" charset="0"/>
            </a:endParaRPr>
          </a:p>
          <a:p>
            <a:r>
              <a:rPr lang="en-US" sz="1100" dirty="0">
                <a:latin typeface="Arial" pitchFamily="34" charset="0"/>
                <a:cs typeface="Arial" pitchFamily="34" charset="0"/>
              </a:rPr>
              <a:t> </a:t>
            </a:r>
          </a:p>
          <a:p>
            <a:r>
              <a:rPr lang="en-US" sz="1100" b="1" dirty="0">
                <a:latin typeface="Arial" pitchFamily="34" charset="0"/>
                <a:cs typeface="Arial" pitchFamily="34" charset="0"/>
              </a:rPr>
              <a:t>College at </a:t>
            </a:r>
            <a:r>
              <a:rPr lang="en-US" sz="1100" b="1" dirty="0" err="1">
                <a:latin typeface="Arial" pitchFamily="34" charset="0"/>
                <a:cs typeface="Arial" pitchFamily="34" charset="0"/>
              </a:rPr>
              <a:t>Gadh</a:t>
            </a:r>
            <a:r>
              <a:rPr lang="en-US" sz="1100" b="1" dirty="0">
                <a:latin typeface="Arial" pitchFamily="34" charset="0"/>
                <a:cs typeface="Arial" pitchFamily="34" charset="0"/>
              </a:rPr>
              <a:t>, </a:t>
            </a:r>
            <a:r>
              <a:rPr lang="en-US" sz="1100" b="1" dirty="0" err="1">
                <a:latin typeface="Arial" pitchFamily="34" charset="0"/>
                <a:cs typeface="Arial" pitchFamily="34" charset="0"/>
              </a:rPr>
              <a:t>Palanpur</a:t>
            </a:r>
            <a:endParaRPr lang="en-US" sz="1100" b="1" dirty="0">
              <a:latin typeface="Arial" pitchFamily="34" charset="0"/>
              <a:cs typeface="Arial" pitchFamily="34" charset="0"/>
            </a:endParaRPr>
          </a:p>
          <a:p>
            <a:r>
              <a:rPr lang="en-US" sz="1100" dirty="0" err="1">
                <a:latin typeface="Arial" pitchFamily="34" charset="0"/>
                <a:cs typeface="Arial" pitchFamily="34" charset="0"/>
              </a:rPr>
              <a:t>Kallol</a:t>
            </a:r>
            <a:r>
              <a:rPr lang="en-US" sz="1100" dirty="0">
                <a:latin typeface="Arial" pitchFamily="34" charset="0"/>
                <a:cs typeface="Arial" pitchFamily="34" charset="0"/>
              </a:rPr>
              <a:t> Joshi</a:t>
            </a:r>
            <a:r>
              <a:rPr lang="en-US" sz="1100" b="1" dirty="0">
                <a:latin typeface="Arial" pitchFamily="34" charset="0"/>
                <a:cs typeface="Arial" pitchFamily="34" charset="0"/>
              </a:rPr>
              <a:t> </a:t>
            </a:r>
          </a:p>
          <a:p>
            <a:endParaRPr lang="en-IN" sz="800" dirty="0">
              <a:latin typeface="Arial" pitchFamily="34" charset="0"/>
              <a:cs typeface="Arial" pitchFamily="34" charset="0"/>
            </a:endParaRPr>
          </a:p>
          <a:p>
            <a:r>
              <a:rPr lang="en-IN" sz="1100" b="1" dirty="0">
                <a:solidFill>
                  <a:srgbClr val="000000"/>
                </a:solidFill>
                <a:latin typeface="Arial" pitchFamily="34" charset="0"/>
                <a:cs typeface="Arial" pitchFamily="34" charset="0"/>
              </a:rPr>
              <a:t>TODDEN Pre School</a:t>
            </a:r>
          </a:p>
          <a:p>
            <a:r>
              <a:rPr lang="en-US" sz="1100" dirty="0" err="1">
                <a:solidFill>
                  <a:srgbClr val="000000"/>
                </a:solidFill>
                <a:latin typeface="Arial" pitchFamily="34" charset="0"/>
                <a:cs typeface="Arial" pitchFamily="34" charset="0"/>
              </a:rPr>
              <a:t>Rathin</a:t>
            </a:r>
            <a:r>
              <a:rPr lang="en-US" sz="1100" dirty="0">
                <a:solidFill>
                  <a:srgbClr val="000000"/>
                </a:solidFill>
                <a:latin typeface="Arial" pitchFamily="34" charset="0"/>
                <a:cs typeface="Arial" pitchFamily="34" charset="0"/>
              </a:rPr>
              <a:t> </a:t>
            </a:r>
            <a:r>
              <a:rPr lang="en-US" sz="1100" dirty="0" err="1">
                <a:solidFill>
                  <a:srgbClr val="000000"/>
                </a:solidFill>
                <a:latin typeface="Arial" pitchFamily="34" charset="0"/>
                <a:cs typeface="Arial" pitchFamily="34" charset="0"/>
              </a:rPr>
              <a:t>Goghari</a:t>
            </a:r>
            <a:endParaRPr lang="en-US" sz="1100" dirty="0">
              <a:solidFill>
                <a:srgbClr val="000000"/>
              </a:solidFill>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200"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17</a:t>
            </a:fld>
            <a:endParaRPr lang="en-US">
              <a:latin typeface="Arial" pitchFamily="34" charset="0"/>
              <a:cs typeface="Arial" pitchFamily="34" charset="0"/>
            </a:endParaRPr>
          </a:p>
        </p:txBody>
      </p:sp>
      <p:sp>
        <p:nvSpPr>
          <p:cNvPr id="1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2" name="Picture 11" descr="ACE.bmp"/>
          <p:cNvPicPr>
            <a:picLocks noChangeAspect="1"/>
          </p:cNvPicPr>
          <p:nvPr/>
        </p:nvPicPr>
        <p:blipFill>
          <a:blip r:embed="rId2" cstate="print"/>
          <a:stretch>
            <a:fillRect/>
          </a:stretch>
        </p:blipFill>
        <p:spPr>
          <a:xfrm>
            <a:off x="685800" y="152400"/>
            <a:ext cx="1079044" cy="525806"/>
          </a:xfrm>
          <a:prstGeom prst="rect">
            <a:avLst/>
          </a:prstGeom>
        </p:spPr>
      </p:pic>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5">
                                            <p:txEl>
                                              <p:pRg st="38" end="38"/>
                                            </p:txEl>
                                          </p:spTgt>
                                        </p:tgtEl>
                                        <p:attrNameLst>
                                          <p:attrName>style.visibility</p:attrName>
                                        </p:attrNameLst>
                                      </p:cBhvr>
                                      <p:to>
                                        <p:strVal val="visible"/>
                                      </p:to>
                                    </p:set>
                                    <p:anim calcmode="lin" valueType="num">
                                      <p:cBhvr additive="base">
                                        <p:cTn id="12" dur="2000" fill="hold"/>
                                        <p:tgtEl>
                                          <p:spTgt spid="5">
                                            <p:txEl>
                                              <p:pRg st="38" end="38"/>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5">
                                            <p:txEl>
                                              <p:pRg st="38" end="3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858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685800" y="1543760"/>
            <a:ext cx="9033937" cy="5040000"/>
          </a:xfrm>
          <a:prstGeom prst="rect">
            <a:avLst/>
          </a:prstGeom>
          <a:noFill/>
        </p:spPr>
        <p:txBody>
          <a:bodyPr wrap="square" numCol="4" spcCol="91440" rtlCol="0">
            <a:noAutofit/>
          </a:bodyPr>
          <a:lstStyle/>
          <a:p>
            <a:pPr>
              <a:buFont typeface="Wingdings" pitchFamily="2" charset="2"/>
              <a:buChar char="q"/>
            </a:pPr>
            <a:r>
              <a:rPr lang="de-DE" sz="1100" b="1" dirty="0">
                <a:solidFill>
                  <a:schemeClr val="accent1">
                    <a:lumMod val="75000"/>
                  </a:schemeClr>
                </a:solidFill>
                <a:latin typeface="Arial" pitchFamily="34" charset="0"/>
                <a:cs typeface="Arial" pitchFamily="34" charset="0"/>
              </a:rPr>
              <a:t> Corporate Complex &amp; Show Rooms:-</a:t>
            </a:r>
          </a:p>
          <a:p>
            <a:pPr>
              <a:buFont typeface="Wingdings" pitchFamily="2" charset="2"/>
              <a:buChar char="q"/>
            </a:pPr>
            <a:endParaRPr lang="de-DE" sz="1100" b="1" dirty="0">
              <a:solidFill>
                <a:schemeClr val="accent1">
                  <a:lumMod val="75000"/>
                </a:schemeClr>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One 42, 170 shops/offices</a:t>
            </a:r>
          </a:p>
          <a:p>
            <a:r>
              <a:rPr lang="en-US" sz="1100" dirty="0">
                <a:solidFill>
                  <a:srgbClr val="000000"/>
                </a:solidFill>
                <a:latin typeface="Arial" pitchFamily="34" charset="0"/>
                <a:cs typeface="Arial" pitchFamily="34" charset="0"/>
              </a:rPr>
              <a:t>AMAYA Properties LLP.</a:t>
            </a:r>
          </a:p>
          <a:p>
            <a:endParaRPr lang="en-IN" sz="700" b="1" dirty="0">
              <a:latin typeface="Arial" pitchFamily="34" charset="0"/>
              <a:cs typeface="Arial" pitchFamily="34" charset="0"/>
            </a:endParaRPr>
          </a:p>
          <a:p>
            <a:r>
              <a:rPr lang="en-US" sz="1100" b="1" dirty="0" err="1">
                <a:latin typeface="Arial" pitchFamily="34" charset="0"/>
                <a:cs typeface="Arial" pitchFamily="34" charset="0"/>
              </a:rPr>
              <a:t>Aarna</a:t>
            </a:r>
            <a:r>
              <a:rPr lang="en-US" sz="1100" b="1" dirty="0">
                <a:latin typeface="Arial" pitchFamily="34" charset="0"/>
                <a:cs typeface="Arial" pitchFamily="34" charset="0"/>
              </a:rPr>
              <a:t> Service Apartments</a:t>
            </a:r>
          </a:p>
          <a:p>
            <a:r>
              <a:rPr lang="en-US" sz="1100" dirty="0">
                <a:latin typeface="Arial" pitchFamily="34" charset="0"/>
                <a:cs typeface="Arial" pitchFamily="34" charset="0"/>
              </a:rPr>
              <a:t>Kiran Gandhi</a:t>
            </a:r>
          </a:p>
          <a:p>
            <a:endParaRPr lang="en-US" sz="1100" dirty="0">
              <a:solidFill>
                <a:srgbClr val="000000"/>
              </a:solidFill>
              <a:latin typeface="Arial" pitchFamily="34" charset="0"/>
              <a:cs typeface="Arial" pitchFamily="34" charset="0"/>
            </a:endParaRPr>
          </a:p>
          <a:p>
            <a:r>
              <a:rPr lang="en-US" sz="1100" b="1" dirty="0">
                <a:latin typeface="Arial" pitchFamily="34" charset="0"/>
                <a:cs typeface="Arial" pitchFamily="34" charset="0"/>
              </a:rPr>
              <a:t>State of Art Exhibition Centre</a:t>
            </a:r>
          </a:p>
          <a:p>
            <a:endParaRPr lang="de-DE" sz="1100" b="1" dirty="0">
              <a:solidFill>
                <a:schemeClr val="accent1">
                  <a:lumMod val="75000"/>
                </a:schemeClr>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Shri. </a:t>
            </a:r>
            <a:r>
              <a:rPr lang="en-US" sz="1100" b="1" dirty="0" err="1">
                <a:solidFill>
                  <a:srgbClr val="000000"/>
                </a:solidFill>
                <a:latin typeface="Arial" pitchFamily="34" charset="0"/>
                <a:cs typeface="Arial" pitchFamily="34" charset="0"/>
              </a:rPr>
              <a:t>Shambhubhai</a:t>
            </a:r>
            <a:r>
              <a:rPr lang="en-US" sz="1100" b="1" dirty="0">
                <a:solidFill>
                  <a:srgbClr val="000000"/>
                </a:solidFill>
                <a:latin typeface="Arial" pitchFamily="34" charset="0"/>
                <a:cs typeface="Arial" pitchFamily="34" charset="0"/>
              </a:rPr>
              <a:t> </a:t>
            </a:r>
            <a:r>
              <a:rPr lang="en-US" sz="1100" b="1" dirty="0" err="1">
                <a:solidFill>
                  <a:srgbClr val="000000"/>
                </a:solidFill>
                <a:latin typeface="Arial" pitchFamily="34" charset="0"/>
                <a:cs typeface="Arial" pitchFamily="34" charset="0"/>
              </a:rPr>
              <a:t>Parsana</a:t>
            </a:r>
            <a:r>
              <a:rPr lang="en-US" sz="1100" b="1" dirty="0">
                <a:solidFill>
                  <a:srgbClr val="000000"/>
                </a:solidFill>
                <a:latin typeface="Arial" pitchFamily="34" charset="0"/>
                <a:cs typeface="Arial" pitchFamily="34" charset="0"/>
              </a:rPr>
              <a:t> Office</a:t>
            </a:r>
          </a:p>
          <a:p>
            <a:r>
              <a:rPr lang="en-US" sz="1100" b="1" dirty="0">
                <a:solidFill>
                  <a:srgbClr val="000000"/>
                </a:solidFill>
                <a:latin typeface="Arial" pitchFamily="34" charset="0"/>
                <a:cs typeface="Arial" pitchFamily="34" charset="0"/>
              </a:rPr>
              <a:t>At Rajkot</a:t>
            </a:r>
          </a:p>
          <a:p>
            <a:r>
              <a:rPr lang="en-US" sz="1100" dirty="0" err="1">
                <a:solidFill>
                  <a:srgbClr val="000000"/>
                </a:solidFill>
                <a:latin typeface="Arial" pitchFamily="34" charset="0"/>
                <a:cs typeface="Arial" pitchFamily="34" charset="0"/>
              </a:rPr>
              <a:t>Desig</a:t>
            </a:r>
            <a:r>
              <a:rPr lang="en-US" sz="1100" dirty="0">
                <a:solidFill>
                  <a:srgbClr val="000000"/>
                </a:solidFill>
                <a:latin typeface="Arial" pitchFamily="34" charset="0"/>
                <a:cs typeface="Arial" pitchFamily="34" charset="0"/>
              </a:rPr>
              <a:t> Square </a:t>
            </a:r>
            <a:r>
              <a:rPr lang="en-US" sz="1100" dirty="0" err="1">
                <a:solidFill>
                  <a:srgbClr val="000000"/>
                </a:solidFill>
                <a:latin typeface="Arial" pitchFamily="34" charset="0"/>
                <a:cs typeface="Arial" pitchFamily="34" charset="0"/>
              </a:rPr>
              <a:t>Arechitects</a:t>
            </a:r>
            <a:endParaRPr lang="en-US" sz="1100" b="1" dirty="0">
              <a:solidFill>
                <a:srgbClr val="000000"/>
              </a:solidFill>
              <a:latin typeface="Arial" pitchFamily="34" charset="0"/>
              <a:cs typeface="Arial" pitchFamily="34" charset="0"/>
            </a:endParaRP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E+L Office</a:t>
            </a:r>
          </a:p>
          <a:p>
            <a:r>
              <a:rPr lang="en-US" sz="1100" dirty="0">
                <a:solidFill>
                  <a:srgbClr val="000000"/>
                </a:solidFill>
                <a:latin typeface="Arial" pitchFamily="34" charset="0"/>
                <a:cs typeface="Arial" pitchFamily="34" charset="0"/>
              </a:rPr>
              <a:t>Devendra Shah</a:t>
            </a: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James Mathew </a:t>
            </a:r>
            <a:r>
              <a:rPr lang="en-US" sz="1100" b="1" dirty="0" err="1">
                <a:solidFill>
                  <a:srgbClr val="000000"/>
                </a:solidFill>
                <a:latin typeface="Arial" pitchFamily="34" charset="0"/>
                <a:cs typeface="Arial" pitchFamily="34" charset="0"/>
              </a:rPr>
              <a:t>Offce</a:t>
            </a:r>
            <a:endParaRPr lang="en-US" sz="1100" b="1"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Radhika Amin</a:t>
            </a:r>
          </a:p>
          <a:p>
            <a:endParaRPr lang="en-US" sz="800" b="1"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Rahulbhai</a:t>
            </a:r>
            <a:r>
              <a:rPr lang="en-US" sz="1100" b="1" dirty="0">
                <a:latin typeface="Arial" pitchFamily="34" charset="0"/>
                <a:cs typeface="Arial" pitchFamily="34" charset="0"/>
              </a:rPr>
              <a:t> Parekh</a:t>
            </a:r>
          </a:p>
          <a:p>
            <a:r>
              <a:rPr lang="en-US" sz="1100" dirty="0" err="1">
                <a:latin typeface="Arial" pitchFamily="34" charset="0"/>
                <a:cs typeface="Arial" pitchFamily="34" charset="0"/>
              </a:rPr>
              <a:t>Rounak</a:t>
            </a:r>
            <a:r>
              <a:rPr lang="en-US" sz="1100" dirty="0">
                <a:latin typeface="Arial" pitchFamily="34" charset="0"/>
                <a:cs typeface="Arial" pitchFamily="34" charset="0"/>
              </a:rPr>
              <a:t> Shah</a:t>
            </a:r>
            <a:endParaRPr lang="en-US" sz="1100" dirty="0">
              <a:solidFill>
                <a:srgbClr val="FF0000"/>
              </a:solidFill>
              <a:latin typeface="Arial" pitchFamily="34" charset="0"/>
              <a:cs typeface="Arial" pitchFamily="34" charset="0"/>
            </a:endParaRPr>
          </a:p>
          <a:p>
            <a:endParaRPr lang="en-US" sz="800" b="1" dirty="0">
              <a:latin typeface="Arial" pitchFamily="34" charset="0"/>
              <a:cs typeface="Arial" pitchFamily="34" charset="0"/>
            </a:endParaRPr>
          </a:p>
          <a:p>
            <a:r>
              <a:rPr lang="en-US" sz="1100" b="1" dirty="0">
                <a:latin typeface="Arial" pitchFamily="34" charset="0"/>
                <a:cs typeface="Arial" pitchFamily="34" charset="0"/>
              </a:rPr>
              <a:t>Aegis Logistics at Mumbai</a:t>
            </a:r>
          </a:p>
          <a:p>
            <a:r>
              <a:rPr lang="en-US" sz="1100" dirty="0">
                <a:latin typeface="Arial" pitchFamily="34" charset="0"/>
                <a:cs typeface="Arial" pitchFamily="34" charset="0"/>
              </a:rPr>
              <a:t>Jinesh Doshi &amp; Associates</a:t>
            </a:r>
          </a:p>
          <a:p>
            <a:endParaRPr lang="en-US" sz="800" b="1"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a:latin typeface="Arial" pitchFamily="34" charset="0"/>
                <a:cs typeface="Arial" pitchFamily="34" charset="0"/>
              </a:rPr>
              <a:t>IFCI , at Ahmedabad </a:t>
            </a:r>
          </a:p>
          <a:p>
            <a:r>
              <a:rPr lang="en-US" sz="1100" dirty="0" err="1">
                <a:latin typeface="Arial" pitchFamily="34" charset="0"/>
                <a:cs typeface="Arial" pitchFamily="34" charset="0"/>
              </a:rPr>
              <a:t>Rathin</a:t>
            </a:r>
            <a:r>
              <a:rPr lang="en-US" sz="1100" dirty="0">
                <a:latin typeface="Arial" pitchFamily="34" charset="0"/>
                <a:cs typeface="Arial" pitchFamily="34" charset="0"/>
              </a:rPr>
              <a:t> </a:t>
            </a:r>
            <a:r>
              <a:rPr lang="en-US" sz="1100" dirty="0" err="1">
                <a:latin typeface="Arial" pitchFamily="34" charset="0"/>
                <a:cs typeface="Arial" pitchFamily="34" charset="0"/>
              </a:rPr>
              <a:t>Goghari</a:t>
            </a:r>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Riddhi Siddhi Arcade at Ahmedabad</a:t>
            </a:r>
          </a:p>
          <a:p>
            <a:r>
              <a:rPr lang="en-US" sz="1100" dirty="0">
                <a:latin typeface="Arial" pitchFamily="34" charset="0"/>
                <a:cs typeface="Arial" pitchFamily="34" charset="0"/>
              </a:rPr>
              <a:t>Hiren Patel Architects</a:t>
            </a:r>
            <a:endParaRPr lang="de-DE" sz="1100" b="1" dirty="0">
              <a:latin typeface="Arial" pitchFamily="34" charset="0"/>
              <a:cs typeface="Arial" pitchFamily="34" charset="0"/>
            </a:endParaRPr>
          </a:p>
          <a:p>
            <a:endParaRPr lang="en-US" sz="800" dirty="0">
              <a:latin typeface="Arial" pitchFamily="34" charset="0"/>
              <a:cs typeface="Arial" pitchFamily="34" charset="0"/>
            </a:endParaRPr>
          </a:p>
          <a:p>
            <a:r>
              <a:rPr lang="en-US" sz="1100" b="1" dirty="0">
                <a:latin typeface="Arial" pitchFamily="34" charset="0"/>
                <a:cs typeface="Arial" pitchFamily="34" charset="0"/>
              </a:rPr>
              <a:t>Audi, at Ahmedabad </a:t>
            </a:r>
          </a:p>
          <a:p>
            <a:r>
              <a:rPr lang="en-US" sz="1100" dirty="0" err="1">
                <a:latin typeface="Arial" pitchFamily="34" charset="0"/>
                <a:cs typeface="Arial" pitchFamily="34" charset="0"/>
              </a:rPr>
              <a:t>Zarir</a:t>
            </a:r>
            <a:r>
              <a:rPr lang="en-US" sz="1100" dirty="0">
                <a:latin typeface="Arial" pitchFamily="34" charset="0"/>
                <a:cs typeface="Arial" pitchFamily="34" charset="0"/>
              </a:rPr>
              <a:t> Mullan</a:t>
            </a:r>
          </a:p>
          <a:p>
            <a:endParaRPr lang="en-US" sz="1100" b="1" dirty="0">
              <a:latin typeface="Arial" pitchFamily="34" charset="0"/>
              <a:cs typeface="Arial" pitchFamily="34" charset="0"/>
            </a:endParaRPr>
          </a:p>
          <a:p>
            <a:r>
              <a:rPr lang="en-US" sz="1100" b="1" dirty="0">
                <a:latin typeface="Arial" pitchFamily="34" charset="0"/>
                <a:cs typeface="Arial" pitchFamily="34" charset="0"/>
              </a:rPr>
              <a:t>M/s. Agrawal </a:t>
            </a:r>
            <a:r>
              <a:rPr lang="en-US" sz="1100" b="1" dirty="0" err="1">
                <a:latin typeface="Arial" pitchFamily="34" charset="0"/>
                <a:cs typeface="Arial" pitchFamily="34" charset="0"/>
              </a:rPr>
              <a:t>Infracon</a:t>
            </a:r>
            <a:endParaRPr lang="en-US" sz="1100" b="1" dirty="0">
              <a:latin typeface="Arial" pitchFamily="34" charset="0"/>
              <a:cs typeface="Arial" pitchFamily="34" charset="0"/>
            </a:endParaRPr>
          </a:p>
          <a:p>
            <a:r>
              <a:rPr lang="en-US" sz="1100" dirty="0" err="1">
                <a:latin typeface="Arial" pitchFamily="34" charset="0"/>
                <a:cs typeface="Arial" pitchFamily="34" charset="0"/>
              </a:rPr>
              <a:t>Satyem</a:t>
            </a:r>
            <a:r>
              <a:rPr lang="en-US" sz="1100" dirty="0">
                <a:latin typeface="Arial" pitchFamily="34" charset="0"/>
                <a:cs typeface="Arial" pitchFamily="34" charset="0"/>
              </a:rPr>
              <a:t> Joshi, Zenith Designer</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Hitech Elastomers at Ahmedabad</a:t>
            </a:r>
            <a:endParaRPr lang="en-US" sz="1100"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Endless Ideas </a:t>
            </a:r>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Phoenix IT Solutions Ltd.  at Vizag</a:t>
            </a:r>
          </a:p>
          <a:p>
            <a:r>
              <a:rPr lang="en-US" sz="1100" dirty="0" err="1">
                <a:solidFill>
                  <a:srgbClr val="000000"/>
                </a:solidFill>
                <a:latin typeface="Arial" pitchFamily="34" charset="0"/>
                <a:cs typeface="Arial" pitchFamily="34" charset="0"/>
              </a:rPr>
              <a:t>Kakani</a:t>
            </a:r>
            <a:r>
              <a:rPr lang="en-US" sz="1100" dirty="0">
                <a:solidFill>
                  <a:srgbClr val="000000"/>
                </a:solidFill>
                <a:latin typeface="Arial" pitchFamily="34" charset="0"/>
                <a:cs typeface="Arial" pitchFamily="34" charset="0"/>
              </a:rPr>
              <a:t> Associates</a:t>
            </a:r>
          </a:p>
          <a:p>
            <a:endParaRPr lang="en-US" sz="1100" b="1" dirty="0">
              <a:latin typeface="Arial" pitchFamily="34" charset="0"/>
              <a:cs typeface="Arial" pitchFamily="34" charset="0"/>
            </a:endParaRPr>
          </a:p>
          <a:p>
            <a:r>
              <a:rPr lang="en-US" sz="1100" b="1" dirty="0">
                <a:latin typeface="Arial" pitchFamily="34" charset="0"/>
                <a:cs typeface="Arial" pitchFamily="34" charset="0"/>
              </a:rPr>
              <a:t>A B Jewels at </a:t>
            </a:r>
            <a:r>
              <a:rPr lang="en-US" sz="1100" b="1" dirty="0" err="1">
                <a:latin typeface="Arial" pitchFamily="34" charset="0"/>
                <a:cs typeface="Arial" pitchFamily="34" charset="0"/>
              </a:rPr>
              <a:t>Shivranjani</a:t>
            </a:r>
            <a:r>
              <a:rPr lang="en-US" sz="1100" b="1" dirty="0">
                <a:latin typeface="Arial" pitchFamily="34" charset="0"/>
                <a:cs typeface="Arial" pitchFamily="34" charset="0"/>
              </a:rPr>
              <a:t>, Ahmedabad</a:t>
            </a:r>
          </a:p>
          <a:p>
            <a:r>
              <a:rPr lang="en-US" sz="1100" dirty="0">
                <a:latin typeface="Arial" pitchFamily="34" charset="0"/>
                <a:cs typeface="Arial" pitchFamily="34" charset="0"/>
              </a:rPr>
              <a:t>Ami Engineers / Inscape </a:t>
            </a:r>
          </a:p>
          <a:p>
            <a:endParaRPr lang="en-US" sz="800" b="1" dirty="0">
              <a:latin typeface="Arial" pitchFamily="34" charset="0"/>
              <a:cs typeface="Arial" pitchFamily="34" charset="0"/>
            </a:endParaRPr>
          </a:p>
          <a:p>
            <a:r>
              <a:rPr lang="en-US" sz="1100" b="1" dirty="0">
                <a:latin typeface="Arial" pitchFamily="34" charset="0"/>
                <a:cs typeface="Arial" pitchFamily="34" charset="0"/>
              </a:rPr>
              <a:t>Laxmi </a:t>
            </a:r>
            <a:r>
              <a:rPr lang="en-US" sz="1100" b="1" dirty="0" err="1">
                <a:latin typeface="Arial" pitchFamily="34" charset="0"/>
                <a:cs typeface="Arial" pitchFamily="34" charset="0"/>
              </a:rPr>
              <a:t>Jewellers</a:t>
            </a:r>
            <a:endParaRPr lang="en-US" sz="1100" b="1" dirty="0">
              <a:latin typeface="Arial" pitchFamily="34" charset="0"/>
              <a:cs typeface="Arial" pitchFamily="34" charset="0"/>
            </a:endParaRPr>
          </a:p>
          <a:p>
            <a:r>
              <a:rPr lang="en-US" sz="1100" dirty="0">
                <a:latin typeface="Arial" pitchFamily="34" charset="0"/>
                <a:cs typeface="Arial" pitchFamily="34" charset="0"/>
              </a:rPr>
              <a:t>Vee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r>
              <a:rPr lang="en-US" sz="1100" b="1" dirty="0">
                <a:latin typeface="Arial" pitchFamily="34" charset="0"/>
                <a:cs typeface="Arial" pitchFamily="34" charset="0"/>
              </a:rPr>
              <a:t> </a:t>
            </a:r>
          </a:p>
          <a:p>
            <a:r>
              <a:rPr lang="en-US" sz="1100" b="1" dirty="0">
                <a:latin typeface="Arial" pitchFamily="34" charset="0"/>
                <a:cs typeface="Arial" pitchFamily="34" charset="0"/>
              </a:rPr>
              <a:t>Sangam Spinners at Bhilwara</a:t>
            </a:r>
          </a:p>
          <a:p>
            <a:r>
              <a:rPr lang="en-US" sz="1100" dirty="0">
                <a:latin typeface="Arial" pitchFamily="34" charset="0"/>
                <a:cs typeface="Arial" pitchFamily="34" charset="0"/>
              </a:rPr>
              <a:t>Vee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err="1">
                <a:latin typeface="Arial" pitchFamily="34" charset="0"/>
                <a:cs typeface="Arial" pitchFamily="34" charset="0"/>
              </a:rPr>
              <a:t>Montecresto</a:t>
            </a:r>
            <a:r>
              <a:rPr lang="en-US" sz="1100" b="1" dirty="0">
                <a:latin typeface="Arial" pitchFamily="34" charset="0"/>
                <a:cs typeface="Arial" pitchFamily="34" charset="0"/>
              </a:rPr>
              <a:t> Party Plot</a:t>
            </a:r>
          </a:p>
          <a:p>
            <a:r>
              <a:rPr lang="en-US" sz="1100" dirty="0">
                <a:latin typeface="Arial" pitchFamily="34" charset="0"/>
                <a:cs typeface="Arial" pitchFamily="34" charset="0"/>
              </a:rPr>
              <a:t>Hiren Patel</a:t>
            </a:r>
          </a:p>
          <a:p>
            <a:endParaRPr lang="en-US" sz="1100" b="1" dirty="0">
              <a:latin typeface="Arial" pitchFamily="34" charset="0"/>
              <a:cs typeface="Arial" pitchFamily="34" charset="0"/>
            </a:endParaRPr>
          </a:p>
          <a:p>
            <a:r>
              <a:rPr lang="en-US" sz="1100" b="1" dirty="0">
                <a:latin typeface="Arial" pitchFamily="34" charset="0"/>
                <a:cs typeface="Arial" pitchFamily="34" charset="0"/>
              </a:rPr>
              <a:t>HMR Commercial complex at Hyderabad</a:t>
            </a:r>
          </a:p>
          <a:p>
            <a:r>
              <a:rPr lang="en-US" sz="1100" dirty="0" err="1">
                <a:latin typeface="Arial" pitchFamily="34" charset="0"/>
                <a:cs typeface="Arial" pitchFamily="34" charset="0"/>
              </a:rPr>
              <a:t>Kakani</a:t>
            </a:r>
            <a:r>
              <a:rPr lang="en-US" sz="1100" dirty="0">
                <a:latin typeface="Arial" pitchFamily="34" charset="0"/>
                <a:cs typeface="Arial" pitchFamily="34" charset="0"/>
              </a:rPr>
              <a:t> Associates</a:t>
            </a:r>
          </a:p>
          <a:p>
            <a:endParaRPr lang="en-US" sz="800" b="1" dirty="0">
              <a:latin typeface="Arial" pitchFamily="34" charset="0"/>
              <a:cs typeface="Arial" pitchFamily="34" charset="0"/>
            </a:endParaRPr>
          </a:p>
          <a:p>
            <a:r>
              <a:rPr lang="en-US" sz="1100" b="1" dirty="0">
                <a:latin typeface="Arial" pitchFamily="34" charset="0"/>
                <a:cs typeface="Arial" pitchFamily="34" charset="0"/>
              </a:rPr>
              <a:t>S N Hotel – </a:t>
            </a:r>
            <a:r>
              <a:rPr lang="en-US" sz="1100" dirty="0">
                <a:latin typeface="Arial" pitchFamily="34" charset="0"/>
                <a:cs typeface="Arial" pitchFamily="34" charset="0"/>
              </a:rPr>
              <a:t>Collaborative Design</a:t>
            </a:r>
          </a:p>
          <a:p>
            <a:endParaRPr lang="en-US" sz="800" dirty="0">
              <a:latin typeface="Arial" pitchFamily="34" charset="0"/>
              <a:cs typeface="Arial" pitchFamily="34" charset="0"/>
            </a:endParaRPr>
          </a:p>
          <a:p>
            <a:r>
              <a:rPr lang="en-US" sz="1100" b="1" dirty="0" err="1">
                <a:latin typeface="Arial" pitchFamily="34" charset="0"/>
                <a:cs typeface="Arial" pitchFamily="34" charset="0"/>
              </a:rPr>
              <a:t>Deewanji</a:t>
            </a:r>
            <a:r>
              <a:rPr lang="en-US" sz="1100" b="1" dirty="0">
                <a:latin typeface="Arial" pitchFamily="34" charset="0"/>
                <a:cs typeface="Arial" pitchFamily="34" charset="0"/>
              </a:rPr>
              <a:t> </a:t>
            </a:r>
            <a:r>
              <a:rPr lang="en-US" sz="1100" b="1" dirty="0" err="1">
                <a:latin typeface="Arial" pitchFamily="34" charset="0"/>
                <a:cs typeface="Arial" pitchFamily="34" charset="0"/>
              </a:rPr>
              <a:t>ni</a:t>
            </a:r>
            <a:r>
              <a:rPr lang="en-US" sz="1100" b="1" dirty="0">
                <a:latin typeface="Arial" pitchFamily="34" charset="0"/>
                <a:cs typeface="Arial" pitchFamily="34" charset="0"/>
              </a:rPr>
              <a:t> Haveli, City Heritage Centre</a:t>
            </a:r>
          </a:p>
          <a:p>
            <a:r>
              <a:rPr lang="en-US" sz="1100" dirty="0">
                <a:latin typeface="Arial" pitchFamily="34" charset="0"/>
                <a:cs typeface="Arial" pitchFamily="34" charset="0"/>
              </a:rPr>
              <a:t>Hardik Patel</a:t>
            </a:r>
          </a:p>
          <a:p>
            <a:endParaRPr lang="en-US" sz="1100" dirty="0">
              <a:latin typeface="Arial" pitchFamily="34" charset="0"/>
              <a:cs typeface="Arial" pitchFamily="34" charset="0"/>
            </a:endParaRPr>
          </a:p>
          <a:p>
            <a:endParaRPr lang="en-US" sz="1200" b="1" dirty="0">
              <a:latin typeface="Arial" pitchFamily="34" charset="0"/>
              <a:cs typeface="Arial" pitchFamily="34" charset="0"/>
            </a:endParaRPr>
          </a:p>
          <a:p>
            <a:endParaRPr lang="en-US" sz="1200" dirty="0">
              <a:latin typeface="Arial" pitchFamily="34" charset="0"/>
              <a:cs typeface="Arial" pitchFamily="34" charset="0"/>
            </a:endParaRPr>
          </a:p>
        </p:txBody>
      </p:sp>
      <p:sp>
        <p:nvSpPr>
          <p:cNvPr id="7" name="Slide Number Placeholder 6"/>
          <p:cNvSpPr>
            <a:spLocks noGrp="1"/>
          </p:cNvSpPr>
          <p:nvPr>
            <p:ph type="sldNum" sz="quarter" idx="12"/>
          </p:nvPr>
        </p:nvSpPr>
        <p:spPr>
          <a:xfrm>
            <a:off x="0" y="1272222"/>
            <a:ext cx="577850" cy="244476"/>
          </a:xfrm>
        </p:spPr>
        <p:txBody>
          <a:bodyPr>
            <a:normAutofit fontScale="85000" lnSpcReduction="20000"/>
          </a:bodyPr>
          <a:lstStyle/>
          <a:p>
            <a:fld id="{67C075B1-8DA9-4E9E-B9F1-C28E95D32A47}" type="slidenum">
              <a:rPr lang="en-US" smtClean="0">
                <a:latin typeface="Arial" pitchFamily="34" charset="0"/>
                <a:cs typeface="Arial" pitchFamily="34" charset="0"/>
              </a:rPr>
              <a:pPr/>
              <a:t>18</a:t>
            </a:fld>
            <a:endParaRPr lang="en-US">
              <a:latin typeface="Arial" pitchFamily="34" charset="0"/>
              <a:cs typeface="Arial" pitchFamily="34" charset="0"/>
            </a:endParaRPr>
          </a:p>
        </p:txBody>
      </p:sp>
      <p:sp>
        <p:nvSpPr>
          <p:cNvPr id="1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2" name="Picture 11" descr="ACE.bmp"/>
          <p:cNvPicPr>
            <a:picLocks noChangeAspect="1"/>
          </p:cNvPicPr>
          <p:nvPr/>
        </p:nvPicPr>
        <p:blipFill>
          <a:blip r:embed="rId2" cstate="print"/>
          <a:stretch>
            <a:fillRect/>
          </a:stretch>
        </p:blipFill>
        <p:spPr>
          <a:xfrm>
            <a:off x="685800" y="152400"/>
            <a:ext cx="1079044" cy="525806"/>
          </a:xfrm>
          <a:prstGeom prst="rect">
            <a:avLst/>
          </a:prstGeom>
        </p:spPr>
      </p:pic>
    </p:spTree>
    <p:extLst>
      <p:ext uri="{BB962C8B-B14F-4D97-AF65-F5344CB8AC3E}">
        <p14:creationId xmlns:p14="http://schemas.microsoft.com/office/powerpoint/2010/main" val="2147193117"/>
      </p:ext>
    </p:extLst>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096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609600" y="1524000"/>
            <a:ext cx="9144001" cy="4680000"/>
          </a:xfrm>
          <a:prstGeom prst="rect">
            <a:avLst/>
          </a:prstGeom>
          <a:noFill/>
        </p:spPr>
        <p:txBody>
          <a:bodyPr wrap="square" numCol="3" spcCol="91440" rtlCol="0">
            <a:noAutofit/>
          </a:bodyPr>
          <a:lstStyle/>
          <a:p>
            <a:pPr>
              <a:buFont typeface="Wingdings" pitchFamily="2" charset="2"/>
              <a:buChar char="q"/>
            </a:pPr>
            <a:r>
              <a:rPr lang="de-DE" sz="1100" b="1" dirty="0">
                <a:solidFill>
                  <a:schemeClr val="accent1">
                    <a:lumMod val="75000"/>
                  </a:schemeClr>
                </a:solidFill>
                <a:latin typeface="Arial" pitchFamily="34" charset="0"/>
                <a:cs typeface="Arial" pitchFamily="34" charset="0"/>
              </a:rPr>
              <a:t> Corporate Complex &amp; Show Rooms:-</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Sanskruti</a:t>
            </a:r>
            <a:r>
              <a:rPr lang="en-US" sz="1100" b="1" dirty="0">
                <a:latin typeface="Arial" pitchFamily="34" charset="0"/>
                <a:cs typeface="Arial" pitchFamily="34" charset="0"/>
              </a:rPr>
              <a:t> at Ahmedabad</a:t>
            </a:r>
          </a:p>
          <a:p>
            <a:r>
              <a:rPr lang="en-US" sz="1100" dirty="0" err="1">
                <a:latin typeface="Arial" pitchFamily="34" charset="0"/>
                <a:cs typeface="Arial" pitchFamily="34" charset="0"/>
              </a:rPr>
              <a:t>Avani</a:t>
            </a:r>
            <a:r>
              <a:rPr lang="en-US" sz="1100" dirty="0">
                <a:latin typeface="Arial" pitchFamily="34" charset="0"/>
                <a:cs typeface="Arial" pitchFamily="34" charset="0"/>
              </a:rPr>
              <a:t> Enterprise</a:t>
            </a:r>
          </a:p>
          <a:p>
            <a:endParaRPr lang="en-US" sz="800" dirty="0">
              <a:latin typeface="Arial" pitchFamily="34" charset="0"/>
              <a:cs typeface="Arial" pitchFamily="34" charset="0"/>
            </a:endParaRPr>
          </a:p>
          <a:p>
            <a:r>
              <a:rPr lang="en-US" sz="1100" b="1" dirty="0" err="1">
                <a:latin typeface="Arial" pitchFamily="34" charset="0"/>
                <a:cs typeface="Arial" pitchFamily="34" charset="0"/>
              </a:rPr>
              <a:t>Duravit</a:t>
            </a:r>
            <a:r>
              <a:rPr lang="en-US" sz="1100" b="1" dirty="0">
                <a:latin typeface="Arial" pitchFamily="34" charset="0"/>
                <a:cs typeface="Arial" pitchFamily="34" charset="0"/>
              </a:rPr>
              <a:t> India Pvt. Ltd. At </a:t>
            </a:r>
            <a:r>
              <a:rPr lang="en-US" sz="1100" b="1" dirty="0" err="1">
                <a:latin typeface="Arial" pitchFamily="34" charset="0"/>
                <a:cs typeface="Arial" pitchFamily="34" charset="0"/>
              </a:rPr>
              <a:t>Tarapur</a:t>
            </a:r>
            <a:endParaRPr lang="en-US" sz="1100" b="1" dirty="0">
              <a:latin typeface="Arial" pitchFamily="34" charset="0"/>
              <a:cs typeface="Arial" pitchFamily="34" charset="0"/>
            </a:endParaRPr>
          </a:p>
          <a:p>
            <a:r>
              <a:rPr lang="en-US" sz="1100" dirty="0">
                <a:latin typeface="Arial" pitchFamily="34" charset="0"/>
                <a:cs typeface="Arial" pitchFamily="34" charset="0"/>
              </a:rPr>
              <a:t>VMS Engineering &amp; Design services </a:t>
            </a:r>
          </a:p>
          <a:p>
            <a:endParaRPr lang="en-US" sz="800" b="1" dirty="0">
              <a:latin typeface="Arial" pitchFamily="34" charset="0"/>
              <a:cs typeface="Arial" pitchFamily="34" charset="0"/>
            </a:endParaRPr>
          </a:p>
          <a:p>
            <a:r>
              <a:rPr lang="en-US" sz="1100" b="1" dirty="0">
                <a:latin typeface="Arial" pitchFamily="34" charset="0"/>
                <a:cs typeface="Arial" pitchFamily="34" charset="0"/>
              </a:rPr>
              <a:t>SKF Technologies (I) Pvt. Ltd. At </a:t>
            </a:r>
            <a:r>
              <a:rPr lang="en-US" sz="1100" b="1" dirty="0" err="1">
                <a:latin typeface="Arial" pitchFamily="34" charset="0"/>
                <a:cs typeface="Arial" pitchFamily="34" charset="0"/>
              </a:rPr>
              <a:t>Bawla</a:t>
            </a:r>
            <a:endParaRPr lang="en-US" sz="1100" b="1" dirty="0">
              <a:latin typeface="Arial" pitchFamily="34" charset="0"/>
              <a:cs typeface="Arial" pitchFamily="34" charset="0"/>
            </a:endParaRPr>
          </a:p>
          <a:p>
            <a:r>
              <a:rPr lang="en-US" sz="1100" dirty="0" err="1">
                <a:latin typeface="Arial" pitchFamily="34" charset="0"/>
                <a:cs typeface="Arial" pitchFamily="34" charset="0"/>
              </a:rPr>
              <a:t>Hiren</a:t>
            </a:r>
            <a:r>
              <a:rPr lang="en-US" sz="1100" dirty="0">
                <a:latin typeface="Arial" pitchFamily="34" charset="0"/>
                <a:cs typeface="Arial" pitchFamily="34" charset="0"/>
              </a:rPr>
              <a:t> Patel</a:t>
            </a:r>
          </a:p>
          <a:p>
            <a:endParaRPr lang="en-US" sz="800" dirty="0">
              <a:latin typeface="Arial" pitchFamily="34" charset="0"/>
              <a:cs typeface="Arial" pitchFamily="34" charset="0"/>
            </a:endParaRPr>
          </a:p>
          <a:p>
            <a:r>
              <a:rPr lang="en-US" sz="1100" b="1" dirty="0" err="1">
                <a:latin typeface="Arial" pitchFamily="34" charset="0"/>
                <a:cs typeface="Arial" pitchFamily="34" charset="0"/>
              </a:rPr>
              <a:t>Sahakari</a:t>
            </a:r>
            <a:r>
              <a:rPr lang="en-US" sz="1100" b="1" dirty="0">
                <a:latin typeface="Arial" pitchFamily="34" charset="0"/>
                <a:cs typeface="Arial" pitchFamily="34" charset="0"/>
              </a:rPr>
              <a:t> </a:t>
            </a:r>
            <a:r>
              <a:rPr lang="en-US" sz="1100" b="1" dirty="0" err="1">
                <a:latin typeface="Arial" pitchFamily="34" charset="0"/>
                <a:cs typeface="Arial" pitchFamily="34" charset="0"/>
              </a:rPr>
              <a:t>Khand</a:t>
            </a:r>
            <a:r>
              <a:rPr lang="en-US" sz="1100" b="1" dirty="0">
                <a:latin typeface="Arial" pitchFamily="34" charset="0"/>
                <a:cs typeface="Arial" pitchFamily="34" charset="0"/>
              </a:rPr>
              <a:t> </a:t>
            </a:r>
            <a:r>
              <a:rPr lang="en-US" sz="1100" b="1" dirty="0" err="1">
                <a:latin typeface="Arial" pitchFamily="34" charset="0"/>
                <a:cs typeface="Arial" pitchFamily="34" charset="0"/>
              </a:rPr>
              <a:t>Udyog</a:t>
            </a:r>
            <a:r>
              <a:rPr lang="en-US" sz="1100" b="1" dirty="0">
                <a:latin typeface="Arial" pitchFamily="34" charset="0"/>
                <a:cs typeface="Arial" pitchFamily="34" charset="0"/>
              </a:rPr>
              <a:t> </a:t>
            </a:r>
            <a:r>
              <a:rPr lang="en-US" sz="1100" b="1" dirty="0" err="1">
                <a:latin typeface="Arial" pitchFamily="34" charset="0"/>
                <a:cs typeface="Arial" pitchFamily="34" charset="0"/>
              </a:rPr>
              <a:t>Mandal</a:t>
            </a:r>
            <a:r>
              <a:rPr lang="en-US" sz="1100" b="1" dirty="0">
                <a:latin typeface="Arial" pitchFamily="34" charset="0"/>
                <a:cs typeface="Arial" pitchFamily="34" charset="0"/>
              </a:rPr>
              <a:t>, </a:t>
            </a:r>
            <a:r>
              <a:rPr lang="en-US" sz="1100" dirty="0" err="1">
                <a:latin typeface="Arial" pitchFamily="34" charset="0"/>
                <a:cs typeface="Arial" pitchFamily="34" charset="0"/>
              </a:rPr>
              <a:t>Gandevi</a:t>
            </a:r>
            <a:r>
              <a:rPr lang="en-US" sz="1100" dirty="0">
                <a:latin typeface="Arial" pitchFamily="34" charset="0"/>
                <a:cs typeface="Arial" pitchFamily="34" charset="0"/>
              </a:rPr>
              <a:t> </a:t>
            </a:r>
          </a:p>
          <a:p>
            <a:r>
              <a:rPr lang="en-US" sz="1100" dirty="0">
                <a:latin typeface="Arial" pitchFamily="34" charset="0"/>
                <a:cs typeface="Arial" pitchFamily="34" charset="0"/>
              </a:rPr>
              <a:t>VMS Engineering &amp; Design services</a:t>
            </a:r>
            <a:endParaRPr lang="en-US" sz="1100" b="1"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err="1">
                <a:latin typeface="Arial" pitchFamily="34" charset="0"/>
                <a:cs typeface="Arial" pitchFamily="34" charset="0"/>
              </a:rPr>
              <a:t>Ishi</a:t>
            </a:r>
            <a:r>
              <a:rPr lang="en-US" sz="1100" b="1" dirty="0">
                <a:latin typeface="Arial" pitchFamily="34" charset="0"/>
                <a:cs typeface="Arial" pitchFamily="34" charset="0"/>
              </a:rPr>
              <a:t> Systems </a:t>
            </a:r>
          </a:p>
          <a:p>
            <a:r>
              <a:rPr lang="en-US" sz="1100" dirty="0">
                <a:latin typeface="Arial" pitchFamily="34" charset="0"/>
                <a:cs typeface="Arial" pitchFamily="34" charset="0"/>
              </a:rPr>
              <a:t>Ami Engineers / Inscape</a:t>
            </a:r>
          </a:p>
          <a:p>
            <a:endParaRPr lang="en-US" sz="800" dirty="0">
              <a:latin typeface="Arial" pitchFamily="34" charset="0"/>
              <a:cs typeface="Arial" pitchFamily="34" charset="0"/>
            </a:endParaRPr>
          </a:p>
          <a:p>
            <a:r>
              <a:rPr lang="en-US" sz="1100" b="1" dirty="0">
                <a:latin typeface="Arial" pitchFamily="34" charset="0"/>
                <a:cs typeface="Arial" pitchFamily="34" charset="0"/>
              </a:rPr>
              <a:t>Rajesh </a:t>
            </a:r>
            <a:r>
              <a:rPr lang="en-US" sz="1100" b="1" dirty="0" err="1">
                <a:latin typeface="Arial" pitchFamily="34" charset="0"/>
                <a:cs typeface="Arial" pitchFamily="34" charset="0"/>
              </a:rPr>
              <a:t>Nuwal</a:t>
            </a:r>
            <a:r>
              <a:rPr lang="en-US" sz="1100" b="1" dirty="0">
                <a:latin typeface="Arial" pitchFamily="34" charset="0"/>
                <a:cs typeface="Arial" pitchFamily="34" charset="0"/>
              </a:rPr>
              <a:t> &amp; </a:t>
            </a:r>
            <a:r>
              <a:rPr lang="en-US" sz="1100" b="1" dirty="0" err="1">
                <a:latin typeface="Arial" pitchFamily="34" charset="0"/>
                <a:cs typeface="Arial" pitchFamily="34" charset="0"/>
              </a:rPr>
              <a:t>Hemant</a:t>
            </a:r>
            <a:r>
              <a:rPr lang="en-US" sz="1100" b="1" dirty="0">
                <a:latin typeface="Arial" pitchFamily="34" charset="0"/>
                <a:cs typeface="Arial" pitchFamily="34" charset="0"/>
              </a:rPr>
              <a:t> </a:t>
            </a:r>
            <a:r>
              <a:rPr lang="en-US" sz="1100" b="1" dirty="0" err="1">
                <a:latin typeface="Arial" pitchFamily="34" charset="0"/>
                <a:cs typeface="Arial" pitchFamily="34" charset="0"/>
              </a:rPr>
              <a:t>Panpalia</a:t>
            </a:r>
            <a:r>
              <a:rPr lang="en-US" sz="1100" b="1" dirty="0">
                <a:latin typeface="Arial" pitchFamily="34" charset="0"/>
                <a:cs typeface="Arial" pitchFamily="34" charset="0"/>
              </a:rPr>
              <a:t>, </a:t>
            </a:r>
            <a:r>
              <a:rPr lang="en-US" sz="1100" dirty="0">
                <a:latin typeface="Arial" pitchFamily="34" charset="0"/>
                <a:cs typeface="Arial" pitchFamily="34" charset="0"/>
              </a:rPr>
              <a:t>Mumbai</a:t>
            </a:r>
            <a:endParaRPr lang="en-US" sz="1100" b="1" dirty="0">
              <a:solidFill>
                <a:schemeClr val="accent1">
                  <a:lumMod val="75000"/>
                </a:schemeClr>
              </a:solidFill>
              <a:latin typeface="Arial" pitchFamily="34" charset="0"/>
              <a:cs typeface="Arial" pitchFamily="34" charset="0"/>
            </a:endParaRPr>
          </a:p>
          <a:p>
            <a:r>
              <a:rPr lang="en-US" sz="1100" b="1" dirty="0" err="1">
                <a:latin typeface="Arial" pitchFamily="34" charset="0"/>
                <a:cs typeface="Arial" pitchFamily="34" charset="0"/>
              </a:rPr>
              <a:t>Marck</a:t>
            </a:r>
            <a:r>
              <a:rPr lang="en-US" sz="1100" b="1" dirty="0">
                <a:latin typeface="Arial" pitchFamily="34" charset="0"/>
                <a:cs typeface="Arial" pitchFamily="34" charset="0"/>
              </a:rPr>
              <a:t> </a:t>
            </a:r>
            <a:r>
              <a:rPr lang="en-US" sz="1100" b="1" dirty="0" err="1">
                <a:latin typeface="Arial" pitchFamily="34" charset="0"/>
                <a:cs typeface="Arial" pitchFamily="34" charset="0"/>
              </a:rPr>
              <a:t>Parenterals</a:t>
            </a:r>
            <a:r>
              <a:rPr lang="en-US" sz="1100" b="1" dirty="0">
                <a:latin typeface="Arial" pitchFamily="34" charset="0"/>
                <a:cs typeface="Arial" pitchFamily="34" charset="0"/>
              </a:rPr>
              <a:t> (I) Ltd.</a:t>
            </a: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Bharatbhai</a:t>
            </a:r>
            <a:r>
              <a:rPr lang="en-US" sz="1100" b="1" dirty="0">
                <a:latin typeface="Arial" pitchFamily="34" charset="0"/>
                <a:cs typeface="Arial" pitchFamily="34" charset="0"/>
              </a:rPr>
              <a:t>  - </a:t>
            </a:r>
            <a:r>
              <a:rPr lang="en-US" sz="1100" dirty="0">
                <a:latin typeface="Arial" pitchFamily="34" charset="0"/>
                <a:cs typeface="Arial" pitchFamily="34" charset="0"/>
              </a:rPr>
              <a:t>Ami Engineers / Inscape</a:t>
            </a:r>
          </a:p>
          <a:p>
            <a:endParaRPr lang="en-US" sz="800" dirty="0">
              <a:latin typeface="Arial" pitchFamily="34" charset="0"/>
              <a:cs typeface="Arial" pitchFamily="34" charset="0"/>
            </a:endParaRPr>
          </a:p>
          <a:p>
            <a:r>
              <a:rPr lang="en-US" sz="1100" b="1" dirty="0">
                <a:latin typeface="Arial" pitchFamily="34" charset="0"/>
                <a:cs typeface="Arial" pitchFamily="34" charset="0"/>
              </a:rPr>
              <a:t>Research &amp; Development center at Surat</a:t>
            </a:r>
          </a:p>
          <a:p>
            <a:r>
              <a:rPr lang="en-US" sz="1100" dirty="0">
                <a:latin typeface="Arial" pitchFamily="34" charset="0"/>
                <a:cs typeface="Arial" pitchFamily="34" charset="0"/>
              </a:rPr>
              <a:t>Devendra Shah</a:t>
            </a:r>
          </a:p>
          <a:p>
            <a:endParaRPr lang="de-DE" sz="800" b="1" dirty="0">
              <a:solidFill>
                <a:schemeClr val="accent1">
                  <a:lumMod val="75000"/>
                </a:schemeClr>
              </a:solidFill>
              <a:latin typeface="Arial" pitchFamily="34" charset="0"/>
              <a:cs typeface="Arial" pitchFamily="34" charset="0"/>
            </a:endParaRPr>
          </a:p>
          <a:p>
            <a:r>
              <a:rPr lang="en-US" sz="1100" b="1" dirty="0" err="1">
                <a:latin typeface="Arial" pitchFamily="34" charset="0"/>
                <a:cs typeface="Arial" pitchFamily="34" charset="0"/>
              </a:rPr>
              <a:t>Amazone</a:t>
            </a:r>
            <a:r>
              <a:rPr lang="en-US" sz="1100" b="1" dirty="0">
                <a:latin typeface="Arial" pitchFamily="34" charset="0"/>
                <a:cs typeface="Arial" pitchFamily="34" charset="0"/>
              </a:rPr>
              <a:t> II, at Ahmedabad - </a:t>
            </a:r>
            <a:r>
              <a:rPr lang="en-US" sz="1100" dirty="0">
                <a:latin typeface="Arial" pitchFamily="34" charset="0"/>
                <a:cs typeface="Arial" pitchFamily="34" charset="0"/>
              </a:rPr>
              <a:t>Dilip </a:t>
            </a:r>
            <a:r>
              <a:rPr lang="en-US" sz="1100" dirty="0" err="1">
                <a:latin typeface="Arial" pitchFamily="34" charset="0"/>
                <a:cs typeface="Arial" pitchFamily="34" charset="0"/>
              </a:rPr>
              <a:t>Soni</a:t>
            </a:r>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State EOC building for GIDM </a:t>
            </a:r>
          </a:p>
          <a:p>
            <a:r>
              <a:rPr lang="en-US" sz="1100" dirty="0">
                <a:latin typeface="Arial" pitchFamily="34" charset="0"/>
                <a:cs typeface="Arial" pitchFamily="34" charset="0"/>
              </a:rPr>
              <a:t>Jacobs Engineering India Pvt. Ltd.</a:t>
            </a:r>
          </a:p>
          <a:p>
            <a:endParaRPr lang="en-US" sz="1100" b="1" dirty="0">
              <a:latin typeface="Arial" pitchFamily="34" charset="0"/>
              <a:cs typeface="Arial" pitchFamily="34" charset="0"/>
            </a:endParaRPr>
          </a:p>
          <a:p>
            <a:r>
              <a:rPr lang="en-US" sz="1100" b="1" dirty="0">
                <a:latin typeface="Arial" pitchFamily="34" charset="0"/>
                <a:cs typeface="Arial" pitchFamily="34" charset="0"/>
              </a:rPr>
              <a:t>Dandi Library &amp; Dandi Heritage corridor</a:t>
            </a:r>
          </a:p>
          <a:p>
            <a:r>
              <a:rPr lang="en-US" sz="1100" dirty="0">
                <a:latin typeface="Arial" pitchFamily="34" charset="0"/>
                <a:cs typeface="Arial" pitchFamily="34" charset="0"/>
              </a:rPr>
              <a:t>CEPT </a:t>
            </a:r>
          </a:p>
          <a:p>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Stone Artisan park </a:t>
            </a:r>
          </a:p>
          <a:p>
            <a:r>
              <a:rPr lang="en-US" sz="1100" b="1" dirty="0">
                <a:latin typeface="Arial" pitchFamily="34" charset="0"/>
                <a:cs typeface="Arial" pitchFamily="34" charset="0"/>
              </a:rPr>
              <a:t>at </a:t>
            </a:r>
            <a:r>
              <a:rPr lang="en-US" sz="1100" b="1" dirty="0" err="1">
                <a:latin typeface="Arial" pitchFamily="34" charset="0"/>
                <a:cs typeface="Arial" pitchFamily="34" charset="0"/>
              </a:rPr>
              <a:t>Ambaji</a:t>
            </a:r>
            <a:r>
              <a:rPr lang="en-US" sz="1100" b="1" dirty="0">
                <a:latin typeface="Arial" pitchFamily="34" charset="0"/>
                <a:cs typeface="Arial" pitchFamily="34" charset="0"/>
              </a:rPr>
              <a:t> &amp; </a:t>
            </a:r>
            <a:r>
              <a:rPr lang="en-US" sz="1100" b="1" dirty="0" err="1">
                <a:latin typeface="Arial" pitchFamily="34" charset="0"/>
                <a:cs typeface="Arial" pitchFamily="34" charset="0"/>
              </a:rPr>
              <a:t>Dhanghadra</a:t>
            </a:r>
            <a:endParaRPr lang="en-US" sz="1100" b="1" dirty="0">
              <a:latin typeface="Arial" pitchFamily="34" charset="0"/>
              <a:cs typeface="Arial" pitchFamily="34" charset="0"/>
            </a:endParaRPr>
          </a:p>
          <a:p>
            <a:r>
              <a:rPr lang="en-US" sz="1100" dirty="0">
                <a:latin typeface="Arial" pitchFamily="34" charset="0"/>
                <a:cs typeface="Arial" pitchFamily="34" charset="0"/>
              </a:rPr>
              <a:t>SID, CEPT </a:t>
            </a:r>
          </a:p>
          <a:p>
            <a:r>
              <a:rPr lang="en-US" sz="1100" dirty="0">
                <a:latin typeface="Arial" pitchFamily="34" charset="0"/>
                <a:cs typeface="Arial" pitchFamily="34" charset="0"/>
              </a:rPr>
              <a:t> </a:t>
            </a:r>
          </a:p>
          <a:p>
            <a:r>
              <a:rPr lang="en-US" sz="1100" b="1" dirty="0" err="1">
                <a:latin typeface="Arial" pitchFamily="34" charset="0"/>
                <a:cs typeface="Arial" pitchFamily="34" charset="0"/>
              </a:rPr>
              <a:t>Sabic</a:t>
            </a:r>
            <a:r>
              <a:rPr lang="en-US" sz="1100" b="1" dirty="0">
                <a:latin typeface="Arial" pitchFamily="34" charset="0"/>
                <a:cs typeface="Arial" pitchFamily="34" charset="0"/>
              </a:rPr>
              <a:t> Research &amp; Technology Pvt. Ltd. at Baroda</a:t>
            </a:r>
          </a:p>
          <a:p>
            <a:r>
              <a:rPr lang="en-US" sz="1100" b="1" dirty="0" err="1">
                <a:latin typeface="Arial" pitchFamily="34" charset="0"/>
                <a:cs typeface="Arial" pitchFamily="34" charset="0"/>
              </a:rPr>
              <a:t>Aarvee</a:t>
            </a:r>
            <a:r>
              <a:rPr lang="en-US" sz="1100" b="1" dirty="0">
                <a:latin typeface="Arial" pitchFamily="34" charset="0"/>
                <a:cs typeface="Arial" pitchFamily="34" charset="0"/>
              </a:rPr>
              <a:t> Denim at </a:t>
            </a:r>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a:p>
            <a:r>
              <a:rPr lang="en-US" sz="1100" dirty="0" err="1">
                <a:latin typeface="Arial" pitchFamily="34" charset="0"/>
                <a:cs typeface="Arial" pitchFamily="34" charset="0"/>
              </a:rPr>
              <a:t>Vee</a:t>
            </a:r>
            <a:r>
              <a:rPr lang="en-US" sz="1100" dirty="0">
                <a:latin typeface="Arial" pitchFamily="34" charset="0"/>
                <a:cs typeface="Arial" pitchFamily="34" charset="0"/>
              </a:rPr>
              <a:t>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a:latin typeface="Arial" pitchFamily="34" charset="0"/>
                <a:cs typeface="Arial" pitchFamily="34" charset="0"/>
              </a:rPr>
              <a:t>State ERC building for GIDM</a:t>
            </a:r>
            <a:endParaRPr lang="en-US" sz="1100" dirty="0">
              <a:latin typeface="Arial" pitchFamily="34" charset="0"/>
              <a:cs typeface="Arial" pitchFamily="34" charset="0"/>
            </a:endParaRPr>
          </a:p>
          <a:p>
            <a:r>
              <a:rPr lang="en-US" sz="1100" dirty="0">
                <a:latin typeface="Arial" pitchFamily="34" charset="0"/>
                <a:cs typeface="Arial" pitchFamily="34" charset="0"/>
              </a:rPr>
              <a:t>Jacobs Engineering India Pvt. Ltd</a:t>
            </a:r>
          </a:p>
          <a:p>
            <a:endParaRPr lang="en-US" sz="1200" b="1" dirty="0">
              <a:solidFill>
                <a:schemeClr val="accent1">
                  <a:lumMod val="75000"/>
                </a:schemeClr>
              </a:solidFill>
              <a:latin typeface="Arial" pitchFamily="34" charset="0"/>
              <a:cs typeface="Arial" pitchFamily="34" charset="0"/>
            </a:endParaRPr>
          </a:p>
          <a:p>
            <a:r>
              <a:rPr lang="en-US" sz="1200" b="1" dirty="0">
                <a:latin typeface="Arial" pitchFamily="34" charset="0"/>
                <a:cs typeface="Arial" pitchFamily="34" charset="0"/>
              </a:rPr>
              <a:t>Paragraph Business Centre</a:t>
            </a:r>
          </a:p>
          <a:p>
            <a:endParaRPr lang="en-IN" sz="1200" dirty="0">
              <a:latin typeface="Arial" pitchFamily="34" charset="0"/>
              <a:cs typeface="Arial" pitchFamily="34" charset="0"/>
            </a:endParaRPr>
          </a:p>
          <a:p>
            <a:r>
              <a:rPr lang="en-IN" sz="1200" b="1" dirty="0" err="1">
                <a:latin typeface="Arial" pitchFamily="34" charset="0"/>
                <a:cs typeface="Arial" pitchFamily="34" charset="0"/>
              </a:rPr>
              <a:t>Unn</a:t>
            </a:r>
            <a:r>
              <a:rPr lang="en-IN" sz="1200" b="1" dirty="0">
                <a:latin typeface="Arial" pitchFamily="34" charset="0"/>
                <a:cs typeface="Arial" pitchFamily="34" charset="0"/>
              </a:rPr>
              <a:t>, </a:t>
            </a:r>
            <a:r>
              <a:rPr lang="en-IN" sz="1200" b="1" dirty="0" err="1">
                <a:latin typeface="Arial" pitchFamily="34" charset="0"/>
                <a:cs typeface="Arial" pitchFamily="34" charset="0"/>
              </a:rPr>
              <a:t>Panjrapole</a:t>
            </a:r>
            <a:endParaRPr lang="en-IN" sz="1200" b="1" dirty="0">
              <a:latin typeface="Arial" pitchFamily="34" charset="0"/>
              <a:cs typeface="Arial" pitchFamily="34" charset="0"/>
            </a:endParaRPr>
          </a:p>
          <a:p>
            <a:r>
              <a:rPr lang="en-IN" sz="1200" dirty="0">
                <a:latin typeface="Arial" pitchFamily="34" charset="0"/>
                <a:cs typeface="Arial" pitchFamily="34" charset="0"/>
              </a:rPr>
              <a:t>Indigo Architect</a:t>
            </a:r>
            <a:endParaRPr lang="en-US" sz="1200" dirty="0">
              <a:latin typeface="Arial" pitchFamily="34" charset="0"/>
              <a:cs typeface="Arial" pitchFamily="34" charset="0"/>
            </a:endParaRPr>
          </a:p>
          <a:p>
            <a:endParaRPr lang="en-US" sz="1200" b="1" dirty="0">
              <a:latin typeface="Arial" pitchFamily="34" charset="0"/>
              <a:cs typeface="Arial" pitchFamily="34" charset="0"/>
            </a:endParaRPr>
          </a:p>
          <a:p>
            <a:endParaRPr lang="en-US" sz="1200" b="1"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19</a:t>
            </a:fld>
            <a:endParaRPr lang="en-US">
              <a:latin typeface="Arial" pitchFamily="34" charset="0"/>
              <a:cs typeface="Arial" pitchFamily="34" charset="0"/>
            </a:endParaRPr>
          </a:p>
        </p:txBody>
      </p:sp>
      <p:sp>
        <p:nvSpPr>
          <p:cNvPr id="1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2" name="Picture 11" descr="ACE.bmp"/>
          <p:cNvPicPr>
            <a:picLocks noChangeAspect="1"/>
          </p:cNvPicPr>
          <p:nvPr/>
        </p:nvPicPr>
        <p:blipFill>
          <a:blip r:embed="rId2" cstate="print"/>
          <a:stretch>
            <a:fillRect/>
          </a:stretch>
        </p:blipFill>
        <p:spPr>
          <a:xfrm>
            <a:off x="685800" y="152400"/>
            <a:ext cx="1079044" cy="525806"/>
          </a:xfrm>
          <a:prstGeom prst="rect">
            <a:avLst/>
          </a:prstGeom>
        </p:spPr>
      </p:pic>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096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609600" y="1524000"/>
            <a:ext cx="9144001" cy="5040000"/>
          </a:xfrm>
          <a:prstGeom prst="rect">
            <a:avLst/>
          </a:prstGeom>
          <a:noFill/>
        </p:spPr>
        <p:txBody>
          <a:bodyPr wrap="square" numCol="3" spcCol="91440" rtlCol="0">
            <a:noAutofit/>
          </a:bodyPr>
          <a:lstStyle/>
          <a:p>
            <a:pPr>
              <a:buFont typeface="Wingdings" pitchFamily="2" charset="2"/>
              <a:buChar char="q"/>
            </a:pPr>
            <a:r>
              <a:rPr lang="en-US" sz="1200" b="1" dirty="0" err="1">
                <a:solidFill>
                  <a:schemeClr val="accent1">
                    <a:lumMod val="75000"/>
                  </a:schemeClr>
                </a:solidFill>
                <a:latin typeface="Arial" pitchFamily="34" charset="0"/>
                <a:cs typeface="Arial" pitchFamily="34" charset="0"/>
              </a:rPr>
              <a:t>Residencial</a:t>
            </a:r>
            <a:r>
              <a:rPr lang="en-US" sz="1200" b="1" dirty="0">
                <a:solidFill>
                  <a:schemeClr val="accent1">
                    <a:lumMod val="75000"/>
                  </a:schemeClr>
                </a:solidFill>
                <a:latin typeface="Arial" pitchFamily="34" charset="0"/>
                <a:cs typeface="Arial" pitchFamily="34" charset="0"/>
              </a:rPr>
              <a:t> Schemes:-</a:t>
            </a:r>
          </a:p>
          <a:p>
            <a:pPr>
              <a:buFont typeface="Wingdings" pitchFamily="2" charset="2"/>
              <a:buChar char="q"/>
            </a:pPr>
            <a:endParaRPr lang="en-US" sz="1200" b="1" dirty="0">
              <a:latin typeface="Arial" pitchFamily="34" charset="0"/>
              <a:cs typeface="Arial" pitchFamily="34" charset="0"/>
            </a:endParaRPr>
          </a:p>
          <a:p>
            <a:r>
              <a:rPr lang="en-US" sz="1200" b="1" dirty="0">
                <a:latin typeface="Arial" pitchFamily="34" charset="0"/>
                <a:cs typeface="Arial" pitchFamily="34" charset="0"/>
              </a:rPr>
              <a:t>One 49 Residence-103 apartments</a:t>
            </a:r>
          </a:p>
          <a:p>
            <a:r>
              <a:rPr lang="en-US" sz="1200" dirty="0">
                <a:latin typeface="Arial" pitchFamily="34" charset="0"/>
                <a:cs typeface="Arial" pitchFamily="34" charset="0"/>
              </a:rPr>
              <a:t>AMAYA Properties LLP.</a:t>
            </a:r>
          </a:p>
          <a:p>
            <a:r>
              <a:rPr lang="en-US" sz="1200" dirty="0">
                <a:latin typeface="Arial" pitchFamily="34" charset="0"/>
                <a:cs typeface="Arial" pitchFamily="34" charset="0"/>
              </a:rPr>
              <a:t>ONG&amp;ONG Designs  (I) Pvt. Ltd.</a:t>
            </a:r>
          </a:p>
          <a:p>
            <a:endParaRPr lang="en-US" sz="500" b="1" dirty="0">
              <a:latin typeface="Arial" pitchFamily="34" charset="0"/>
              <a:cs typeface="Arial" pitchFamily="34" charset="0"/>
            </a:endParaRPr>
          </a:p>
          <a:p>
            <a:r>
              <a:rPr lang="en-US" sz="1200" b="1" dirty="0">
                <a:latin typeface="Arial" pitchFamily="34" charset="0"/>
                <a:cs typeface="Arial" pitchFamily="34" charset="0"/>
              </a:rPr>
              <a:t>Casa </a:t>
            </a:r>
            <a:r>
              <a:rPr lang="en-US" sz="1200" b="1" dirty="0" err="1">
                <a:latin typeface="Arial" pitchFamily="34" charset="0"/>
                <a:cs typeface="Arial" pitchFamily="34" charset="0"/>
              </a:rPr>
              <a:t>Vyoma</a:t>
            </a:r>
            <a:r>
              <a:rPr lang="en-US" sz="1200" b="1" dirty="0">
                <a:latin typeface="Arial" pitchFamily="34" charset="0"/>
                <a:cs typeface="Arial" pitchFamily="34" charset="0"/>
              </a:rPr>
              <a:t> – </a:t>
            </a:r>
          </a:p>
          <a:p>
            <a:r>
              <a:rPr lang="en-US" sz="1200" b="1" dirty="0">
                <a:latin typeface="Arial" pitchFamily="34" charset="0"/>
                <a:cs typeface="Arial" pitchFamily="34" charset="0"/>
              </a:rPr>
              <a:t>Ajmera &amp; Sheetal Varsha Group – </a:t>
            </a:r>
          </a:p>
          <a:p>
            <a:r>
              <a:rPr lang="en-US" sz="1200" b="1" dirty="0">
                <a:latin typeface="Arial" pitchFamily="34" charset="0"/>
                <a:cs typeface="Arial" pitchFamily="34" charset="0"/>
              </a:rPr>
              <a:t>576 apartments </a:t>
            </a:r>
          </a:p>
          <a:p>
            <a:r>
              <a:rPr lang="en-US" sz="1200" dirty="0">
                <a:latin typeface="Arial" pitchFamily="34" charset="0"/>
                <a:cs typeface="Arial" pitchFamily="34" charset="0"/>
              </a:rPr>
              <a:t>Hiren Patel Architects</a:t>
            </a:r>
          </a:p>
          <a:p>
            <a:endParaRPr lang="en-US" sz="900" dirty="0">
              <a:latin typeface="Arial" pitchFamily="34" charset="0"/>
              <a:cs typeface="Arial" pitchFamily="34" charset="0"/>
            </a:endParaRPr>
          </a:p>
          <a:p>
            <a:r>
              <a:rPr lang="en-US" sz="1200" b="1" dirty="0">
                <a:latin typeface="Arial" pitchFamily="34" charset="0"/>
                <a:cs typeface="Arial" pitchFamily="34" charset="0"/>
              </a:rPr>
              <a:t>Gala Glory-154 Apartments </a:t>
            </a:r>
          </a:p>
          <a:p>
            <a:r>
              <a:rPr lang="en-US" sz="1200" dirty="0">
                <a:latin typeface="Arial" pitchFamily="34" charset="0"/>
                <a:cs typeface="Arial" pitchFamily="34" charset="0"/>
              </a:rPr>
              <a:t>Hiren Patel</a:t>
            </a:r>
          </a:p>
          <a:p>
            <a:endParaRPr lang="en-US" sz="900" dirty="0">
              <a:latin typeface="Arial" pitchFamily="34" charset="0"/>
              <a:cs typeface="Arial" pitchFamily="34" charset="0"/>
            </a:endParaRPr>
          </a:p>
          <a:p>
            <a:r>
              <a:rPr lang="en-US" sz="1200" b="1" dirty="0">
                <a:latin typeface="Arial" pitchFamily="34" charset="0"/>
                <a:cs typeface="Arial" pitchFamily="34" charset="0"/>
              </a:rPr>
              <a:t>Gala Celestia-217 Apartments </a:t>
            </a:r>
          </a:p>
          <a:p>
            <a:r>
              <a:rPr lang="en-US" sz="1200" dirty="0">
                <a:latin typeface="Arial" pitchFamily="34" charset="0"/>
                <a:cs typeface="Arial" pitchFamily="34" charset="0"/>
              </a:rPr>
              <a:t>AVN Architecture</a:t>
            </a:r>
          </a:p>
          <a:p>
            <a:endParaRPr lang="en-US" sz="500" dirty="0">
              <a:latin typeface="Arial" pitchFamily="34" charset="0"/>
              <a:cs typeface="Arial" pitchFamily="34" charset="0"/>
            </a:endParaRPr>
          </a:p>
          <a:p>
            <a:r>
              <a:rPr lang="en-US" sz="1200" b="1" dirty="0">
                <a:latin typeface="Arial" pitchFamily="34" charset="0"/>
                <a:cs typeface="Arial" pitchFamily="34" charset="0"/>
              </a:rPr>
              <a:t>Gala </a:t>
            </a:r>
            <a:r>
              <a:rPr lang="en-US" sz="1200" b="1" dirty="0" err="1">
                <a:latin typeface="Arial" pitchFamily="34" charset="0"/>
                <a:cs typeface="Arial" pitchFamily="34" charset="0"/>
              </a:rPr>
              <a:t>Eternia</a:t>
            </a:r>
            <a:r>
              <a:rPr lang="en-US" sz="1200" b="1" dirty="0">
                <a:latin typeface="Arial" pitchFamily="34" charset="0"/>
                <a:cs typeface="Arial" pitchFamily="34" charset="0"/>
              </a:rPr>
              <a:t> &amp; Empire – </a:t>
            </a:r>
          </a:p>
          <a:p>
            <a:r>
              <a:rPr lang="en-US" sz="1200" b="1" dirty="0">
                <a:latin typeface="Arial" pitchFamily="34" charset="0"/>
                <a:cs typeface="Arial" pitchFamily="34" charset="0"/>
              </a:rPr>
              <a:t>224 Apartments, 87 Shops &amp; </a:t>
            </a:r>
          </a:p>
          <a:p>
            <a:r>
              <a:rPr lang="en-US" sz="1200" b="1" dirty="0">
                <a:latin typeface="Arial" pitchFamily="34" charset="0"/>
                <a:cs typeface="Arial" pitchFamily="34" charset="0"/>
              </a:rPr>
              <a:t>340 Offices. </a:t>
            </a:r>
          </a:p>
          <a:p>
            <a:r>
              <a:rPr lang="en-US" sz="1200" dirty="0">
                <a:latin typeface="Arial" pitchFamily="34" charset="0"/>
                <a:cs typeface="Arial" pitchFamily="34" charset="0"/>
              </a:rPr>
              <a:t>ADS Architect Pvt. Ltd</a:t>
            </a:r>
          </a:p>
          <a:p>
            <a:endParaRPr lang="en-US" sz="1200" dirty="0">
              <a:latin typeface="Arial" pitchFamily="34" charset="0"/>
              <a:cs typeface="Arial" pitchFamily="34" charset="0"/>
            </a:endParaRPr>
          </a:p>
          <a:p>
            <a:r>
              <a:rPr lang="en-US" sz="1200" b="1" dirty="0">
                <a:latin typeface="Arial" pitchFamily="34" charset="0"/>
                <a:cs typeface="Arial" pitchFamily="34" charset="0"/>
              </a:rPr>
              <a:t>Sheetal Aqua Residence-140 Apartments</a:t>
            </a:r>
          </a:p>
          <a:p>
            <a:r>
              <a:rPr lang="en-US" sz="1200" dirty="0">
                <a:latin typeface="Arial" pitchFamily="34" charset="0"/>
                <a:cs typeface="Arial" pitchFamily="34" charset="0"/>
              </a:rPr>
              <a:t>Sheetal Varsha Group</a:t>
            </a:r>
          </a:p>
          <a:p>
            <a:r>
              <a:rPr lang="en-US" sz="1200" dirty="0">
                <a:latin typeface="Arial" pitchFamily="34" charset="0"/>
                <a:cs typeface="Arial" pitchFamily="34" charset="0"/>
              </a:rPr>
              <a:t>Apurva Amin &amp; Associates</a:t>
            </a:r>
            <a:endParaRPr lang="en-US" sz="800" dirty="0">
              <a:latin typeface="Arial" pitchFamily="34" charset="0"/>
              <a:cs typeface="Arial" pitchFamily="34" charset="0"/>
            </a:endParaRPr>
          </a:p>
          <a:p>
            <a:endParaRPr lang="en-US" sz="800" dirty="0">
              <a:latin typeface="Arial" pitchFamily="34" charset="0"/>
              <a:cs typeface="Arial" pitchFamily="34" charset="0"/>
            </a:endParaRPr>
          </a:p>
          <a:p>
            <a:endParaRPr lang="en-US" sz="800" dirty="0">
              <a:latin typeface="Arial" pitchFamily="34" charset="0"/>
              <a:cs typeface="Arial" pitchFamily="34" charset="0"/>
            </a:endParaRPr>
          </a:p>
          <a:p>
            <a:endParaRPr lang="en-US" sz="800" dirty="0">
              <a:latin typeface="Arial" pitchFamily="34" charset="0"/>
              <a:cs typeface="Arial" pitchFamily="34" charset="0"/>
            </a:endParaRPr>
          </a:p>
          <a:p>
            <a:endParaRPr lang="en-US" sz="800" dirty="0">
              <a:latin typeface="Arial" pitchFamily="34" charset="0"/>
              <a:cs typeface="Arial" pitchFamily="34" charset="0"/>
            </a:endParaRPr>
          </a:p>
          <a:p>
            <a:r>
              <a:rPr lang="en-US" sz="1200" b="1" dirty="0">
                <a:latin typeface="Arial" pitchFamily="34" charset="0"/>
                <a:cs typeface="Arial" pitchFamily="34" charset="0"/>
              </a:rPr>
              <a:t>South </a:t>
            </a:r>
            <a:r>
              <a:rPr lang="en-US" sz="1200" b="1" dirty="0" err="1">
                <a:latin typeface="Arial" pitchFamily="34" charset="0"/>
                <a:cs typeface="Arial" pitchFamily="34" charset="0"/>
              </a:rPr>
              <a:t>Bopal</a:t>
            </a:r>
            <a:r>
              <a:rPr lang="en-US" sz="1200" b="1" dirty="0">
                <a:latin typeface="Arial" pitchFamily="34" charset="0"/>
                <a:cs typeface="Arial" pitchFamily="34" charset="0"/>
              </a:rPr>
              <a:t> Trade </a:t>
            </a:r>
            <a:r>
              <a:rPr lang="en-US" sz="1200" b="1" dirty="0" err="1">
                <a:latin typeface="Arial" pitchFamily="34" charset="0"/>
                <a:cs typeface="Arial" pitchFamily="34" charset="0"/>
              </a:rPr>
              <a:t>Cneter</a:t>
            </a:r>
            <a:r>
              <a:rPr lang="en-US" sz="1200" b="1" dirty="0">
                <a:latin typeface="Arial" pitchFamily="34" charset="0"/>
                <a:cs typeface="Arial" pitchFamily="34" charset="0"/>
              </a:rPr>
              <a:t>-</a:t>
            </a:r>
          </a:p>
          <a:p>
            <a:r>
              <a:rPr lang="en-US" sz="1200" b="1" dirty="0">
                <a:latin typeface="Arial" pitchFamily="34" charset="0"/>
                <a:cs typeface="Arial" pitchFamily="34" charset="0"/>
              </a:rPr>
              <a:t>146 shops</a:t>
            </a:r>
          </a:p>
          <a:p>
            <a:r>
              <a:rPr lang="en-US" sz="1200" dirty="0">
                <a:latin typeface="Arial" pitchFamily="34" charset="0"/>
                <a:cs typeface="Arial" pitchFamily="34" charset="0"/>
              </a:rPr>
              <a:t>99 Studio</a:t>
            </a:r>
            <a:endParaRPr lang="en-US" sz="1200" b="1" dirty="0">
              <a:latin typeface="Arial" pitchFamily="34" charset="0"/>
              <a:cs typeface="Arial" pitchFamily="34" charset="0"/>
            </a:endParaRPr>
          </a:p>
          <a:p>
            <a:endParaRPr lang="en-US" sz="1200" b="1" dirty="0">
              <a:latin typeface="Arial" pitchFamily="34" charset="0"/>
              <a:cs typeface="Arial" pitchFamily="34" charset="0"/>
            </a:endParaRPr>
          </a:p>
          <a:p>
            <a:r>
              <a:rPr lang="en-US" sz="1200" b="1" dirty="0">
                <a:latin typeface="Arial" pitchFamily="34" charset="0"/>
                <a:cs typeface="Arial" pitchFamily="34" charset="0"/>
              </a:rPr>
              <a:t>Park Heights-</a:t>
            </a:r>
          </a:p>
          <a:p>
            <a:r>
              <a:rPr lang="en-US" sz="1200" b="1" dirty="0">
                <a:latin typeface="Arial" pitchFamily="34" charset="0"/>
                <a:cs typeface="Arial" pitchFamily="34" charset="0"/>
              </a:rPr>
              <a:t>100 </a:t>
            </a:r>
            <a:r>
              <a:rPr lang="en-US" sz="1200" b="1" dirty="0" err="1">
                <a:latin typeface="Arial" pitchFamily="34" charset="0"/>
                <a:cs typeface="Arial" pitchFamily="34" charset="0"/>
              </a:rPr>
              <a:t>apatments</a:t>
            </a:r>
            <a:r>
              <a:rPr lang="en-US" sz="1200" b="1" dirty="0">
                <a:latin typeface="Arial" pitchFamily="34" charset="0"/>
                <a:cs typeface="Arial" pitchFamily="34" charset="0"/>
              </a:rPr>
              <a:t> &amp; 24 shops</a:t>
            </a:r>
          </a:p>
          <a:p>
            <a:r>
              <a:rPr lang="en-US" sz="1200" b="1" dirty="0">
                <a:latin typeface="Arial" pitchFamily="34" charset="0"/>
                <a:cs typeface="Arial" pitchFamily="34" charset="0"/>
              </a:rPr>
              <a:t>Venus Group</a:t>
            </a:r>
          </a:p>
          <a:p>
            <a:r>
              <a:rPr lang="en-US" sz="1200" dirty="0">
                <a:latin typeface="Arial" pitchFamily="34" charset="0"/>
                <a:cs typeface="Arial" pitchFamily="34" charset="0"/>
              </a:rPr>
              <a:t>AVN Architecture</a:t>
            </a:r>
          </a:p>
          <a:p>
            <a:endParaRPr lang="en-US" sz="900" dirty="0">
              <a:latin typeface="Arial" pitchFamily="34" charset="0"/>
              <a:cs typeface="Arial" pitchFamily="34" charset="0"/>
            </a:endParaRPr>
          </a:p>
          <a:p>
            <a:r>
              <a:rPr lang="en-US" sz="1200" b="1" dirty="0" err="1">
                <a:latin typeface="Arial" pitchFamily="34" charset="0"/>
                <a:cs typeface="Arial" pitchFamily="34" charset="0"/>
              </a:rPr>
              <a:t>Avaneesh</a:t>
            </a:r>
            <a:r>
              <a:rPr lang="en-US" sz="1200" b="1" dirty="0">
                <a:latin typeface="Arial" pitchFamily="34" charset="0"/>
                <a:cs typeface="Arial" pitchFamily="34" charset="0"/>
              </a:rPr>
              <a:t> Heights</a:t>
            </a:r>
          </a:p>
          <a:p>
            <a:r>
              <a:rPr lang="en-US" sz="1200" dirty="0">
                <a:latin typeface="Arial" pitchFamily="34" charset="0"/>
                <a:cs typeface="Arial" pitchFamily="34" charset="0"/>
              </a:rPr>
              <a:t>96 apartments &amp; 18 shops</a:t>
            </a:r>
          </a:p>
          <a:p>
            <a:r>
              <a:rPr lang="en-US" sz="1200" dirty="0">
                <a:latin typeface="Arial" pitchFamily="34" charset="0"/>
                <a:cs typeface="Arial" pitchFamily="34" charset="0"/>
              </a:rPr>
              <a:t>Creative Designs</a:t>
            </a:r>
          </a:p>
          <a:p>
            <a:pPr>
              <a:buFont typeface="Wingdings" pitchFamily="2" charset="2"/>
              <a:buChar char="q"/>
            </a:pPr>
            <a:endParaRPr lang="en-US" sz="1200" b="1" dirty="0">
              <a:solidFill>
                <a:schemeClr val="accent1">
                  <a:lumMod val="75000"/>
                </a:schemeClr>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Brick Homes -16 apartments</a:t>
            </a:r>
          </a:p>
          <a:p>
            <a:r>
              <a:rPr lang="en-US" sz="1100" b="1" dirty="0">
                <a:solidFill>
                  <a:srgbClr val="000000"/>
                </a:solidFill>
                <a:latin typeface="Arial" pitchFamily="34" charset="0"/>
                <a:cs typeface="Arial" pitchFamily="34" charset="0"/>
              </a:rPr>
              <a:t>Olive Group</a:t>
            </a:r>
          </a:p>
          <a:p>
            <a:r>
              <a:rPr lang="en-US" sz="1100" dirty="0" err="1">
                <a:solidFill>
                  <a:srgbClr val="000000"/>
                </a:solidFill>
                <a:latin typeface="Arial" pitchFamily="34" charset="0"/>
                <a:cs typeface="Arial" pitchFamily="34" charset="0"/>
              </a:rPr>
              <a:t>Apurva</a:t>
            </a:r>
            <a:r>
              <a:rPr lang="en-US" sz="1100" dirty="0">
                <a:solidFill>
                  <a:srgbClr val="000000"/>
                </a:solidFill>
                <a:latin typeface="Arial" pitchFamily="34" charset="0"/>
                <a:cs typeface="Arial" pitchFamily="34" charset="0"/>
              </a:rPr>
              <a:t> Amin &amp; Associates</a:t>
            </a:r>
          </a:p>
          <a:p>
            <a:endParaRPr lang="en-US" sz="1100" b="1" dirty="0">
              <a:latin typeface="Arial" pitchFamily="34" charset="0"/>
              <a:cs typeface="Arial" pitchFamily="34" charset="0"/>
            </a:endParaRPr>
          </a:p>
          <a:p>
            <a:r>
              <a:rPr lang="en-US" sz="1100" b="1" dirty="0">
                <a:latin typeface="Arial" pitchFamily="34" charset="0"/>
                <a:cs typeface="Arial" pitchFamily="34" charset="0"/>
              </a:rPr>
              <a:t>78@Gokuldham - Shaan Zaveri –</a:t>
            </a:r>
          </a:p>
          <a:p>
            <a:r>
              <a:rPr lang="en-US" sz="1100" b="1" dirty="0">
                <a:latin typeface="Arial" pitchFamily="34" charset="0"/>
                <a:cs typeface="Arial" pitchFamily="34" charset="0"/>
              </a:rPr>
              <a:t>192 apartments at </a:t>
            </a:r>
            <a:r>
              <a:rPr lang="en-US" sz="1100" b="1" dirty="0" err="1">
                <a:latin typeface="Arial" pitchFamily="34" charset="0"/>
                <a:cs typeface="Arial" pitchFamily="34" charset="0"/>
              </a:rPr>
              <a:t>Sanand</a:t>
            </a:r>
            <a:endParaRPr lang="en-US" sz="1100" b="1" dirty="0">
              <a:latin typeface="Arial" pitchFamily="34" charset="0"/>
              <a:cs typeface="Arial" pitchFamily="34" charset="0"/>
            </a:endParaRPr>
          </a:p>
          <a:p>
            <a:r>
              <a:rPr lang="en-US" sz="1100" dirty="0">
                <a:latin typeface="Arial" pitchFamily="34" charset="0"/>
                <a:cs typeface="Arial" pitchFamily="34" charset="0"/>
              </a:rPr>
              <a:t>Amaya Properties LLP</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Satyamev Vista – 360 apartments</a:t>
            </a:r>
          </a:p>
          <a:p>
            <a:r>
              <a:rPr lang="en-US" sz="1100" dirty="0">
                <a:latin typeface="Arial" pitchFamily="34" charset="0"/>
                <a:cs typeface="Arial" pitchFamily="34" charset="0"/>
              </a:rPr>
              <a:t>Hiren Patel Architects</a:t>
            </a:r>
          </a:p>
          <a:p>
            <a:r>
              <a:rPr lang="en-US" sz="1100" b="1" dirty="0" err="1">
                <a:latin typeface="Arial" pitchFamily="34" charset="0"/>
                <a:cs typeface="Arial" pitchFamily="34" charset="0"/>
              </a:rPr>
              <a:t>Anantshiv</a:t>
            </a:r>
            <a:r>
              <a:rPr lang="en-US" sz="1100" b="1" dirty="0">
                <a:latin typeface="Arial" pitchFamily="34" charset="0"/>
                <a:cs typeface="Arial" pitchFamily="34" charset="0"/>
              </a:rPr>
              <a:t> Residency</a:t>
            </a:r>
          </a:p>
          <a:p>
            <a:r>
              <a:rPr lang="en-US" sz="1100" dirty="0">
                <a:latin typeface="Arial" pitchFamily="34" charset="0"/>
                <a:cs typeface="Arial" pitchFamily="34" charset="0"/>
              </a:rPr>
              <a:t>Hami Designs</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Sukrut</a:t>
            </a:r>
            <a:r>
              <a:rPr lang="en-US" sz="1100" b="1" dirty="0">
                <a:latin typeface="Arial" pitchFamily="34" charset="0"/>
                <a:cs typeface="Arial" pitchFamily="34" charset="0"/>
              </a:rPr>
              <a:t> Repose at </a:t>
            </a:r>
            <a:r>
              <a:rPr lang="en-US" sz="1100" b="1" dirty="0" err="1">
                <a:latin typeface="Arial" pitchFamily="34" charset="0"/>
                <a:cs typeface="Arial" pitchFamily="34" charset="0"/>
              </a:rPr>
              <a:t>Bopal</a:t>
            </a:r>
            <a:r>
              <a:rPr lang="en-US" sz="1100" b="1" dirty="0">
                <a:latin typeface="Arial" pitchFamily="34" charset="0"/>
                <a:cs typeface="Arial" pitchFamily="34" charset="0"/>
              </a:rPr>
              <a:t> </a:t>
            </a:r>
          </a:p>
          <a:p>
            <a:r>
              <a:rPr lang="en-US" sz="1100" dirty="0" err="1">
                <a:latin typeface="Arial" pitchFamily="34" charset="0"/>
                <a:cs typeface="Arial" pitchFamily="34" charset="0"/>
              </a:rPr>
              <a:t>Hiren</a:t>
            </a:r>
            <a:r>
              <a:rPr lang="en-US" sz="1100" dirty="0">
                <a:latin typeface="Arial" pitchFamily="34" charset="0"/>
                <a:cs typeface="Arial" pitchFamily="34" charset="0"/>
              </a:rPr>
              <a:t> Patel Architects</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Adani</a:t>
            </a:r>
            <a:r>
              <a:rPr lang="en-US" sz="1100" b="1" dirty="0">
                <a:latin typeface="Arial" pitchFamily="34" charset="0"/>
                <a:cs typeface="Arial" pitchFamily="34" charset="0"/>
              </a:rPr>
              <a:t> Power Township at Nagpur</a:t>
            </a:r>
          </a:p>
          <a:p>
            <a:r>
              <a:rPr lang="en-US" sz="1100" dirty="0" err="1">
                <a:latin typeface="Arial" pitchFamily="34" charset="0"/>
                <a:cs typeface="Arial" pitchFamily="34" charset="0"/>
              </a:rPr>
              <a:t>Hiren</a:t>
            </a:r>
            <a:r>
              <a:rPr lang="en-US" sz="1100" dirty="0">
                <a:latin typeface="Arial" pitchFamily="34" charset="0"/>
                <a:cs typeface="Arial" pitchFamily="34" charset="0"/>
              </a:rPr>
              <a:t> Patel</a:t>
            </a:r>
          </a:p>
          <a:p>
            <a:endParaRPr lang="en-US" sz="1100" dirty="0">
              <a:latin typeface="Arial" pitchFamily="34" charset="0"/>
              <a:cs typeface="Arial" pitchFamily="34" charset="0"/>
            </a:endParaRPr>
          </a:p>
          <a:p>
            <a:r>
              <a:rPr lang="en-US" sz="1100" b="1" dirty="0">
                <a:latin typeface="Arial" pitchFamily="34" charset="0"/>
                <a:cs typeface="Arial" pitchFamily="34" charset="0"/>
              </a:rPr>
              <a:t>Pacifica housing – Meadows</a:t>
            </a:r>
          </a:p>
          <a:p>
            <a:r>
              <a:rPr lang="en-US" sz="1100" dirty="0" err="1">
                <a:latin typeface="Arial" pitchFamily="34" charset="0"/>
                <a:cs typeface="Arial" pitchFamily="34" charset="0"/>
              </a:rPr>
              <a:t>Kamal</a:t>
            </a:r>
            <a:r>
              <a:rPr lang="en-US" sz="1100" dirty="0">
                <a:latin typeface="Arial" pitchFamily="34" charset="0"/>
                <a:cs typeface="Arial" pitchFamily="34" charset="0"/>
              </a:rPr>
              <a:t> </a:t>
            </a:r>
            <a:r>
              <a:rPr lang="en-US" sz="1100" dirty="0" err="1">
                <a:latin typeface="Arial" pitchFamily="34" charset="0"/>
                <a:cs typeface="Arial" pitchFamily="34" charset="0"/>
              </a:rPr>
              <a:t>Mangaldas</a:t>
            </a:r>
            <a:r>
              <a:rPr lang="en-US" sz="1100" dirty="0">
                <a:latin typeface="Arial" pitchFamily="34" charset="0"/>
                <a:cs typeface="Arial" pitchFamily="34" charset="0"/>
              </a:rPr>
              <a:t> – </a:t>
            </a:r>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Arihant</a:t>
            </a:r>
            <a:r>
              <a:rPr lang="en-US" sz="1100" b="1" dirty="0">
                <a:latin typeface="Arial" pitchFamily="34" charset="0"/>
                <a:cs typeface="Arial" pitchFamily="34" charset="0"/>
              </a:rPr>
              <a:t> </a:t>
            </a:r>
            <a:r>
              <a:rPr lang="en-US" sz="1100" b="1" dirty="0" err="1">
                <a:latin typeface="Arial" pitchFamily="34" charset="0"/>
                <a:cs typeface="Arial" pitchFamily="34" charset="0"/>
              </a:rPr>
              <a:t>Mangalam</a:t>
            </a:r>
            <a:r>
              <a:rPr lang="en-US" sz="1100" b="1" dirty="0">
                <a:latin typeface="Arial" pitchFamily="34" charset="0"/>
                <a:cs typeface="Arial" pitchFamily="34" charset="0"/>
              </a:rPr>
              <a:t> at </a:t>
            </a:r>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a:p>
            <a:r>
              <a:rPr lang="en-US" sz="1100" dirty="0" err="1">
                <a:latin typeface="Arial" pitchFamily="34" charset="0"/>
                <a:cs typeface="Arial" pitchFamily="34" charset="0"/>
              </a:rPr>
              <a:t>Mohit</a:t>
            </a:r>
            <a:r>
              <a:rPr lang="en-US" sz="1100" dirty="0">
                <a:latin typeface="Arial" pitchFamily="34" charset="0"/>
                <a:cs typeface="Arial" pitchFamily="34" charset="0"/>
              </a:rPr>
              <a:t> </a:t>
            </a:r>
            <a:r>
              <a:rPr lang="en-US" sz="1100" dirty="0" err="1">
                <a:latin typeface="Arial" pitchFamily="34" charset="0"/>
                <a:cs typeface="Arial" pitchFamily="34" charset="0"/>
              </a:rPr>
              <a:t>Gajjar</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err="1">
                <a:latin typeface="Arial" pitchFamily="34" charset="0"/>
                <a:cs typeface="Arial" pitchFamily="34" charset="0"/>
              </a:rPr>
              <a:t>Aryaman</a:t>
            </a:r>
            <a:r>
              <a:rPr lang="en-US" sz="1100" b="1" dirty="0">
                <a:latin typeface="Arial" pitchFamily="34" charset="0"/>
                <a:cs typeface="Arial" pitchFamily="34" charset="0"/>
              </a:rPr>
              <a:t> bungalows – </a:t>
            </a:r>
            <a:r>
              <a:rPr lang="en-US" sz="1100" b="1" dirty="0" err="1">
                <a:latin typeface="Arial" pitchFamily="34" charset="0"/>
                <a:cs typeface="Arial" pitchFamily="34" charset="0"/>
              </a:rPr>
              <a:t>Saumya</a:t>
            </a:r>
            <a:r>
              <a:rPr lang="en-US" sz="1100" b="1" dirty="0">
                <a:latin typeface="Arial" pitchFamily="34" charset="0"/>
                <a:cs typeface="Arial" pitchFamily="34" charset="0"/>
              </a:rPr>
              <a:t> construction</a:t>
            </a:r>
          </a:p>
          <a:p>
            <a:r>
              <a:rPr lang="en-US" sz="1100" dirty="0" err="1">
                <a:latin typeface="Arial" pitchFamily="34" charset="0"/>
                <a:cs typeface="Arial" pitchFamily="34" charset="0"/>
              </a:rPr>
              <a:t>Kamal</a:t>
            </a:r>
            <a:r>
              <a:rPr lang="en-US" sz="1100" dirty="0">
                <a:latin typeface="Arial" pitchFamily="34" charset="0"/>
                <a:cs typeface="Arial" pitchFamily="34" charset="0"/>
              </a:rPr>
              <a:t> </a:t>
            </a:r>
            <a:r>
              <a:rPr lang="en-US" sz="1100" dirty="0" err="1">
                <a:latin typeface="Arial" pitchFamily="34" charset="0"/>
                <a:cs typeface="Arial" pitchFamily="34" charset="0"/>
              </a:rPr>
              <a:t>Mangaldas</a:t>
            </a:r>
            <a:r>
              <a:rPr lang="en-US" sz="1100" dirty="0">
                <a:latin typeface="Arial" pitchFamily="34" charset="0"/>
                <a:cs typeface="Arial" pitchFamily="34" charset="0"/>
              </a:rPr>
              <a:t>/ </a:t>
            </a:r>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Frangi</a:t>
            </a:r>
            <a:r>
              <a:rPr lang="en-US" sz="1100" b="1" dirty="0">
                <a:latin typeface="Arial" pitchFamily="34" charset="0"/>
                <a:cs typeface="Arial" pitchFamily="34" charset="0"/>
              </a:rPr>
              <a:t> </a:t>
            </a:r>
            <a:r>
              <a:rPr lang="en-US" sz="1100" b="1" dirty="0" err="1">
                <a:latin typeface="Arial" pitchFamily="34" charset="0"/>
                <a:cs typeface="Arial" pitchFamily="34" charset="0"/>
              </a:rPr>
              <a:t>Pani</a:t>
            </a:r>
            <a:r>
              <a:rPr lang="en-US" sz="1100" b="1" dirty="0">
                <a:latin typeface="Arial" pitchFamily="34" charset="0"/>
                <a:cs typeface="Arial" pitchFamily="34" charset="0"/>
              </a:rPr>
              <a:t> at </a:t>
            </a:r>
            <a:r>
              <a:rPr lang="en-US" sz="1100" b="1" dirty="0" err="1">
                <a:latin typeface="Arial" pitchFamily="34" charset="0"/>
                <a:cs typeface="Arial" pitchFamily="34" charset="0"/>
              </a:rPr>
              <a:t>Goraj</a:t>
            </a:r>
            <a:endParaRPr lang="en-US" sz="1100" b="1"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err="1">
                <a:latin typeface="Arial" pitchFamily="34" charset="0"/>
                <a:cs typeface="Arial" pitchFamily="34" charset="0"/>
              </a:rPr>
              <a:t>Altan</a:t>
            </a:r>
            <a:r>
              <a:rPr lang="en-US" sz="1100" b="1" dirty="0">
                <a:latin typeface="Arial" pitchFamily="34" charset="0"/>
                <a:cs typeface="Arial" pitchFamily="34" charset="0"/>
              </a:rPr>
              <a:t> Fields 56 Villas, </a:t>
            </a:r>
            <a:r>
              <a:rPr lang="en-US" sz="1100" b="1" dirty="0" err="1">
                <a:latin typeface="Arial" pitchFamily="34" charset="0"/>
                <a:cs typeface="Arial" pitchFamily="34" charset="0"/>
              </a:rPr>
              <a:t>Sanand</a:t>
            </a:r>
            <a:endParaRPr lang="en-US" sz="1100" b="1" dirty="0">
              <a:latin typeface="Arial" pitchFamily="34" charset="0"/>
              <a:cs typeface="Arial" pitchFamily="34" charset="0"/>
            </a:endParaRPr>
          </a:p>
          <a:p>
            <a:r>
              <a:rPr lang="en-US" sz="1100" dirty="0" err="1">
                <a:latin typeface="Arial" pitchFamily="34" charset="0"/>
                <a:cs typeface="Arial" pitchFamily="34" charset="0"/>
              </a:rPr>
              <a:t>Sukrut</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IN" sz="1200" b="1" dirty="0">
              <a:latin typeface="Arial" pitchFamily="34" charset="0"/>
              <a:cs typeface="Arial" pitchFamily="34" charset="0"/>
            </a:endParaRPr>
          </a:p>
          <a:p>
            <a:endParaRPr lang="en-IN" sz="1200" b="1" dirty="0">
              <a:latin typeface="Arial" pitchFamily="34" charset="0"/>
              <a:cs typeface="Arial" pitchFamily="34" charset="0"/>
            </a:endParaRPr>
          </a:p>
          <a:p>
            <a:endParaRPr lang="en-US" sz="1200" b="1"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20</a:t>
            </a:fld>
            <a:endParaRPr lang="en-US">
              <a:latin typeface="Arial" pitchFamily="34" charset="0"/>
              <a:cs typeface="Arial" pitchFamily="34" charset="0"/>
            </a:endParaRPr>
          </a:p>
        </p:txBody>
      </p:sp>
      <p:sp>
        <p:nvSpPr>
          <p:cNvPr id="11"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2" name="Picture 11" descr="ACE.bmp"/>
          <p:cNvPicPr>
            <a:picLocks noChangeAspect="1"/>
          </p:cNvPicPr>
          <p:nvPr/>
        </p:nvPicPr>
        <p:blipFill>
          <a:blip r:embed="rId2" cstate="print"/>
          <a:stretch>
            <a:fillRect/>
          </a:stretch>
        </p:blipFill>
        <p:spPr>
          <a:xfrm>
            <a:off x="685800" y="152400"/>
            <a:ext cx="1079044" cy="525806"/>
          </a:xfrm>
          <a:prstGeom prst="rect">
            <a:avLst/>
          </a:prstGeom>
        </p:spPr>
      </p:pic>
    </p:spTree>
    <p:extLst>
      <p:ext uri="{BB962C8B-B14F-4D97-AF65-F5344CB8AC3E}">
        <p14:creationId xmlns:p14="http://schemas.microsoft.com/office/powerpoint/2010/main" val="2753800596"/>
      </p:ext>
    </p:extLst>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858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381000" y="1524001"/>
            <a:ext cx="9144001" cy="3416320"/>
          </a:xfrm>
          <a:prstGeom prst="rect">
            <a:avLst/>
          </a:prstGeom>
          <a:noFill/>
        </p:spPr>
        <p:txBody>
          <a:bodyPr wrap="square" numCol="3" spcCol="91440" rtlCol="0">
            <a:spAutoFit/>
          </a:bodyPr>
          <a:lstStyle/>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21</a:t>
            </a:fld>
            <a:endParaRPr lang="en-US">
              <a:latin typeface="Arial" pitchFamily="34" charset="0"/>
              <a:cs typeface="Arial" pitchFamily="34" charset="0"/>
            </a:endParaRPr>
          </a:p>
        </p:txBody>
      </p:sp>
      <p:sp>
        <p:nvSpPr>
          <p:cNvPr id="11" name="TextBox 10"/>
          <p:cNvSpPr txBox="1"/>
          <p:nvPr/>
        </p:nvSpPr>
        <p:spPr>
          <a:xfrm>
            <a:off x="609600" y="1600201"/>
            <a:ext cx="9067800" cy="5220000"/>
          </a:xfrm>
          <a:prstGeom prst="rect">
            <a:avLst/>
          </a:prstGeom>
          <a:noFill/>
        </p:spPr>
        <p:txBody>
          <a:bodyPr wrap="square" numCol="3" spcCol="91440" rtlCol="0">
            <a:no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Private Residences:-</a:t>
            </a:r>
          </a:p>
          <a:p>
            <a:pPr defTabSz="914400"/>
            <a:r>
              <a:rPr lang="en-US" sz="1100" b="1" dirty="0">
                <a:latin typeface="Arial" pitchFamily="34" charset="0"/>
                <a:cs typeface="Arial" pitchFamily="34" charset="0"/>
              </a:rPr>
              <a:t>Shri. Haresh </a:t>
            </a:r>
            <a:r>
              <a:rPr lang="en-US" sz="1100" b="1" dirty="0" err="1">
                <a:latin typeface="Arial" pitchFamily="34" charset="0"/>
                <a:cs typeface="Arial" pitchFamily="34" charset="0"/>
              </a:rPr>
              <a:t>Panchani</a:t>
            </a:r>
            <a:r>
              <a:rPr lang="en-US" sz="1100" b="1" dirty="0">
                <a:latin typeface="Arial" pitchFamily="34" charset="0"/>
                <a:cs typeface="Arial" pitchFamily="34" charset="0"/>
              </a:rPr>
              <a:t>, at Surat</a:t>
            </a:r>
            <a:endParaRPr lang="en-US" sz="1100" dirty="0">
              <a:latin typeface="Arial" pitchFamily="34" charset="0"/>
              <a:cs typeface="Arial" pitchFamily="34" charset="0"/>
            </a:endParaRPr>
          </a:p>
          <a:p>
            <a:pPr defTabSz="914400"/>
            <a:r>
              <a:rPr lang="en-US" sz="1100" dirty="0">
                <a:latin typeface="Arial" pitchFamily="34" charset="0"/>
                <a:cs typeface="Arial" pitchFamily="34" charset="0"/>
              </a:rPr>
              <a:t>Hiren Patel Architects</a:t>
            </a: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Kamleshbhai</a:t>
            </a:r>
            <a:r>
              <a:rPr lang="en-US" sz="1100" b="1" dirty="0">
                <a:latin typeface="Arial" pitchFamily="34" charset="0"/>
                <a:cs typeface="Arial" pitchFamily="34" charset="0"/>
              </a:rPr>
              <a:t> </a:t>
            </a:r>
            <a:r>
              <a:rPr lang="en-US" sz="1100" b="1" dirty="0" err="1">
                <a:latin typeface="Arial" pitchFamily="34" charset="0"/>
                <a:cs typeface="Arial" pitchFamily="34" charset="0"/>
              </a:rPr>
              <a:t>Jogani</a:t>
            </a:r>
            <a:r>
              <a:rPr lang="en-US" sz="1100" b="1" dirty="0">
                <a:latin typeface="Arial" pitchFamily="34" charset="0"/>
                <a:cs typeface="Arial" pitchFamily="34" charset="0"/>
              </a:rPr>
              <a:t>  </a:t>
            </a:r>
          </a:p>
          <a:p>
            <a:pPr defTabSz="914400"/>
            <a:r>
              <a:rPr lang="en-US" sz="1100" dirty="0">
                <a:latin typeface="Arial" pitchFamily="34" charset="0"/>
                <a:cs typeface="Arial" pitchFamily="34" charset="0"/>
              </a:rPr>
              <a:t>Apurva Amin &amp; Associates</a:t>
            </a:r>
          </a:p>
          <a:p>
            <a:pPr defTabSz="914400"/>
            <a:endParaRPr lang="en-US" sz="8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Purav</a:t>
            </a:r>
            <a:r>
              <a:rPr lang="en-US" sz="1100" b="1" dirty="0">
                <a:latin typeface="Arial" pitchFamily="34" charset="0"/>
                <a:cs typeface="Arial" pitchFamily="34" charset="0"/>
              </a:rPr>
              <a:t> &amp; </a:t>
            </a:r>
            <a:r>
              <a:rPr lang="en-US" sz="1100" b="1" dirty="0" err="1">
                <a:latin typeface="Arial" pitchFamily="34" charset="0"/>
                <a:cs typeface="Arial" pitchFamily="34" charset="0"/>
              </a:rPr>
              <a:t>Niral</a:t>
            </a:r>
            <a:r>
              <a:rPr lang="en-US" sz="1100" b="1" dirty="0">
                <a:latin typeface="Arial" pitchFamily="34" charset="0"/>
                <a:cs typeface="Arial" pitchFamily="34" charset="0"/>
              </a:rPr>
              <a:t> Shah</a:t>
            </a:r>
          </a:p>
          <a:p>
            <a:r>
              <a:rPr lang="en-US" sz="1100" dirty="0" err="1">
                <a:latin typeface="Arial" pitchFamily="34" charset="0"/>
                <a:cs typeface="Arial" pitchFamily="34" charset="0"/>
              </a:rPr>
              <a:t>Kakani</a:t>
            </a:r>
            <a:r>
              <a:rPr lang="en-US" sz="1100" dirty="0">
                <a:latin typeface="Arial" pitchFamily="34" charset="0"/>
                <a:cs typeface="Arial" pitchFamily="34" charset="0"/>
              </a:rPr>
              <a:t> Associates</a:t>
            </a:r>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err="1">
                <a:latin typeface="Arial" pitchFamily="34" charset="0"/>
                <a:cs typeface="Arial" pitchFamily="34" charset="0"/>
              </a:rPr>
              <a:t>Niral</a:t>
            </a:r>
            <a:r>
              <a:rPr lang="en-US" sz="1100" b="1" dirty="0">
                <a:latin typeface="Arial" pitchFamily="34" charset="0"/>
                <a:cs typeface="Arial" pitchFamily="34" charset="0"/>
              </a:rPr>
              <a:t> Shah</a:t>
            </a:r>
          </a:p>
          <a:p>
            <a:r>
              <a:rPr lang="en-US" sz="1100" dirty="0" err="1">
                <a:latin typeface="Arial" pitchFamily="34" charset="0"/>
                <a:cs typeface="Arial" pitchFamily="34" charset="0"/>
              </a:rPr>
              <a:t>Kakani</a:t>
            </a:r>
            <a:r>
              <a:rPr lang="en-US" sz="1100" dirty="0">
                <a:latin typeface="Arial" pitchFamily="34" charset="0"/>
                <a:cs typeface="Arial" pitchFamily="34" charset="0"/>
              </a:rPr>
              <a:t> Associates</a:t>
            </a:r>
            <a:endParaRPr lang="en-US" sz="1100" b="1" dirty="0">
              <a:latin typeface="Arial" pitchFamily="34" charset="0"/>
              <a:cs typeface="Arial" pitchFamily="34" charset="0"/>
            </a:endParaRPr>
          </a:p>
          <a:p>
            <a:endParaRPr lang="en-US" sz="800" b="1" dirty="0">
              <a:latin typeface="Arial" pitchFamily="34" charset="0"/>
              <a:cs typeface="Arial" pitchFamily="34" charset="0"/>
            </a:endParaRPr>
          </a:p>
          <a:p>
            <a:r>
              <a:rPr lang="en-US" sz="1100" b="1" dirty="0">
                <a:latin typeface="Arial" pitchFamily="34" charset="0"/>
                <a:cs typeface="Arial" pitchFamily="34" charset="0"/>
              </a:rPr>
              <a:t>Shri. Sanjay Mangal</a:t>
            </a:r>
          </a:p>
          <a:p>
            <a:r>
              <a:rPr lang="en-US" sz="1100" dirty="0" err="1">
                <a:latin typeface="Arial" pitchFamily="34" charset="0"/>
                <a:cs typeface="Arial" pitchFamily="34" charset="0"/>
              </a:rPr>
              <a:t>Kakani</a:t>
            </a:r>
            <a:r>
              <a:rPr lang="en-US" sz="1100" dirty="0">
                <a:latin typeface="Arial" pitchFamily="34" charset="0"/>
                <a:cs typeface="Arial" pitchFamily="34" charset="0"/>
              </a:rPr>
              <a:t> Associates</a:t>
            </a:r>
            <a:endParaRPr lang="en-US" sz="1100" b="1" dirty="0">
              <a:latin typeface="Arial" pitchFamily="34" charset="0"/>
              <a:cs typeface="Arial" pitchFamily="34" charset="0"/>
            </a:endParaRPr>
          </a:p>
          <a:p>
            <a:pPr defTabSz="914400"/>
            <a:endParaRPr lang="en-IN" sz="800" b="1" dirty="0">
              <a:latin typeface="Arial" pitchFamily="34" charset="0"/>
              <a:cs typeface="Arial" pitchFamily="34" charset="0"/>
            </a:endParaRPr>
          </a:p>
          <a:p>
            <a:pPr defTabSz="914400"/>
            <a:r>
              <a:rPr lang="en-US" sz="1100" b="1" dirty="0" err="1">
                <a:solidFill>
                  <a:srgbClr val="000000"/>
                </a:solidFill>
                <a:latin typeface="Arial" pitchFamily="34" charset="0"/>
                <a:cs typeface="Arial" pitchFamily="34" charset="0"/>
              </a:rPr>
              <a:t>Smt</a:t>
            </a:r>
            <a:r>
              <a:rPr lang="en-US" sz="1100" b="1" dirty="0">
                <a:solidFill>
                  <a:srgbClr val="000000"/>
                </a:solidFill>
                <a:latin typeface="Arial" pitchFamily="34" charset="0"/>
                <a:cs typeface="Arial" pitchFamily="34" charset="0"/>
              </a:rPr>
              <a:t> </a:t>
            </a:r>
            <a:r>
              <a:rPr lang="en-US" sz="1100" b="1" dirty="0" err="1">
                <a:solidFill>
                  <a:srgbClr val="000000"/>
                </a:solidFill>
                <a:latin typeface="Arial" pitchFamily="34" charset="0"/>
                <a:cs typeface="Arial" pitchFamily="34" charset="0"/>
              </a:rPr>
              <a:t>Sheelaben</a:t>
            </a:r>
            <a:r>
              <a:rPr lang="en-US" sz="1100" b="1" dirty="0">
                <a:solidFill>
                  <a:srgbClr val="000000"/>
                </a:solidFill>
                <a:latin typeface="Arial" pitchFamily="34" charset="0"/>
                <a:cs typeface="Arial" pitchFamily="34" charset="0"/>
              </a:rPr>
              <a:t> </a:t>
            </a:r>
            <a:r>
              <a:rPr lang="en-US" sz="1100" b="1" dirty="0" err="1">
                <a:solidFill>
                  <a:srgbClr val="000000"/>
                </a:solidFill>
                <a:latin typeface="Arial" pitchFamily="34" charset="0"/>
                <a:cs typeface="Arial" pitchFamily="34" charset="0"/>
              </a:rPr>
              <a:t>Harivallabhdas</a:t>
            </a:r>
            <a:endParaRPr lang="en-US" sz="1100" b="1" dirty="0">
              <a:solidFill>
                <a:srgbClr val="000000"/>
              </a:solidFill>
              <a:latin typeface="Arial" pitchFamily="34" charset="0"/>
              <a:cs typeface="Arial" pitchFamily="34" charset="0"/>
            </a:endParaRPr>
          </a:p>
          <a:p>
            <a:pPr defTabSz="914400"/>
            <a:r>
              <a:rPr lang="en-US" sz="1100" dirty="0" err="1">
                <a:solidFill>
                  <a:srgbClr val="000000"/>
                </a:solidFill>
                <a:latin typeface="Arial" pitchFamily="34" charset="0"/>
                <a:cs typeface="Arial" pitchFamily="34" charset="0"/>
              </a:rPr>
              <a:t>Abhikram</a:t>
            </a:r>
            <a:r>
              <a:rPr lang="en-US" sz="1100" dirty="0">
                <a:solidFill>
                  <a:srgbClr val="000000"/>
                </a:solidFill>
                <a:latin typeface="Arial" pitchFamily="34" charset="0"/>
                <a:cs typeface="Arial" pitchFamily="34" charset="0"/>
              </a:rPr>
              <a:t> / </a:t>
            </a:r>
            <a:r>
              <a:rPr lang="en-US" sz="1100" dirty="0" err="1">
                <a:solidFill>
                  <a:srgbClr val="000000"/>
                </a:solidFill>
                <a:latin typeface="Arial" pitchFamily="34" charset="0"/>
                <a:cs typeface="Arial" pitchFamily="34" charset="0"/>
              </a:rPr>
              <a:t>Panika</a:t>
            </a:r>
            <a:endParaRPr lang="en-US" sz="1100" dirty="0">
              <a:solidFill>
                <a:srgbClr val="000000"/>
              </a:solidFill>
              <a:latin typeface="Arial" pitchFamily="34" charset="0"/>
              <a:cs typeface="Arial" pitchFamily="34" charset="0"/>
            </a:endParaRPr>
          </a:p>
          <a:p>
            <a:pPr defTabSz="914400"/>
            <a:endParaRPr lang="en-US" sz="800" dirty="0">
              <a:solidFill>
                <a:srgbClr val="000000"/>
              </a:solidFill>
              <a:latin typeface="Arial" pitchFamily="34" charset="0"/>
              <a:cs typeface="Arial" pitchFamily="34" charset="0"/>
            </a:endParaRPr>
          </a:p>
          <a:p>
            <a:pPr defTabSz="914400"/>
            <a:r>
              <a:rPr lang="en-US" sz="1100" b="1" dirty="0">
                <a:solidFill>
                  <a:srgbClr val="000000"/>
                </a:solidFill>
                <a:latin typeface="Arial" pitchFamily="34" charset="0"/>
                <a:cs typeface="Arial" pitchFamily="34" charset="0"/>
              </a:rPr>
              <a:t>Shri </a:t>
            </a:r>
            <a:r>
              <a:rPr lang="en-US" sz="1100" b="1" dirty="0" err="1">
                <a:solidFill>
                  <a:srgbClr val="000000"/>
                </a:solidFill>
                <a:latin typeface="Arial" pitchFamily="34" charset="0"/>
                <a:cs typeface="Arial" pitchFamily="34" charset="0"/>
              </a:rPr>
              <a:t>Ananadbhai</a:t>
            </a:r>
            <a:r>
              <a:rPr lang="en-US" sz="1100" b="1" dirty="0">
                <a:solidFill>
                  <a:srgbClr val="000000"/>
                </a:solidFill>
                <a:latin typeface="Arial" pitchFamily="34" charset="0"/>
                <a:cs typeface="Arial" pitchFamily="34" charset="0"/>
              </a:rPr>
              <a:t>  - </a:t>
            </a:r>
            <a:r>
              <a:rPr lang="en-US" sz="1100" dirty="0" err="1">
                <a:solidFill>
                  <a:srgbClr val="000000"/>
                </a:solidFill>
                <a:latin typeface="Arial" pitchFamily="34" charset="0"/>
                <a:cs typeface="Arial" pitchFamily="34" charset="0"/>
              </a:rPr>
              <a:t>Iora</a:t>
            </a:r>
            <a:r>
              <a:rPr lang="en-US" sz="1100" dirty="0">
                <a:solidFill>
                  <a:srgbClr val="000000"/>
                </a:solidFill>
                <a:latin typeface="Arial" pitchFamily="34" charset="0"/>
                <a:cs typeface="Arial" pitchFamily="34" charset="0"/>
              </a:rPr>
              <a:t> Studio</a:t>
            </a:r>
          </a:p>
          <a:p>
            <a:pPr defTabSz="914400"/>
            <a:endParaRPr lang="en-US" sz="800" b="1" dirty="0">
              <a:solidFill>
                <a:srgbClr val="000000"/>
              </a:solidFill>
              <a:latin typeface="Arial" pitchFamily="34" charset="0"/>
              <a:cs typeface="Arial" pitchFamily="34" charset="0"/>
            </a:endParaRPr>
          </a:p>
          <a:p>
            <a:pPr defTabSz="914400"/>
            <a:r>
              <a:rPr lang="en-US" sz="1100" b="1" dirty="0">
                <a:solidFill>
                  <a:srgbClr val="000000"/>
                </a:solidFill>
                <a:latin typeface="Arial" pitchFamily="34" charset="0"/>
                <a:cs typeface="Arial" pitchFamily="34" charset="0"/>
              </a:rPr>
              <a:t>Shri. </a:t>
            </a:r>
            <a:r>
              <a:rPr lang="en-US" sz="1100" b="1" dirty="0" err="1">
                <a:solidFill>
                  <a:srgbClr val="000000"/>
                </a:solidFill>
                <a:latin typeface="Arial" pitchFamily="34" charset="0"/>
                <a:cs typeface="Arial" pitchFamily="34" charset="0"/>
              </a:rPr>
              <a:t>Asitbhai</a:t>
            </a:r>
            <a:r>
              <a:rPr lang="en-US" sz="1100" b="1" dirty="0">
                <a:solidFill>
                  <a:srgbClr val="000000"/>
                </a:solidFill>
                <a:latin typeface="Arial" pitchFamily="34" charset="0"/>
                <a:cs typeface="Arial" pitchFamily="34" charset="0"/>
              </a:rPr>
              <a:t> Residence</a:t>
            </a:r>
            <a:r>
              <a:rPr lang="en-US" sz="1100" dirty="0">
                <a:solidFill>
                  <a:srgbClr val="000000"/>
                </a:solidFill>
                <a:latin typeface="Arial" pitchFamily="34" charset="0"/>
                <a:cs typeface="Arial" pitchFamily="34" charset="0"/>
              </a:rPr>
              <a:t> </a:t>
            </a:r>
          </a:p>
          <a:p>
            <a:pPr defTabSz="914400"/>
            <a:r>
              <a:rPr lang="en-US" sz="1100" dirty="0">
                <a:solidFill>
                  <a:srgbClr val="000000"/>
                </a:solidFill>
                <a:latin typeface="Arial" pitchFamily="34" charset="0"/>
                <a:cs typeface="Arial" pitchFamily="34" charset="0"/>
              </a:rPr>
              <a:t>U. K. Agency</a:t>
            </a: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Sujalbhai</a:t>
            </a:r>
            <a:endParaRPr lang="en-US" sz="1100" b="1" dirty="0">
              <a:latin typeface="Arial" pitchFamily="34" charset="0"/>
              <a:cs typeface="Arial" pitchFamily="34" charset="0"/>
            </a:endParaRPr>
          </a:p>
          <a:p>
            <a:pPr defTabSz="914400"/>
            <a:r>
              <a:rPr lang="en-US" sz="1100" dirty="0">
                <a:latin typeface="Arial" pitchFamily="34" charset="0"/>
                <a:cs typeface="Arial" pitchFamily="34" charset="0"/>
              </a:rPr>
              <a:t>Vee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Sodaniji</a:t>
            </a:r>
            <a:r>
              <a:rPr lang="en-US" sz="1100" b="1" dirty="0">
                <a:latin typeface="Arial" pitchFamily="34" charset="0"/>
                <a:cs typeface="Arial" pitchFamily="34" charset="0"/>
              </a:rPr>
              <a:t> – Sangam Group at Bhilwara </a:t>
            </a:r>
          </a:p>
          <a:p>
            <a:pPr defTabSz="914400"/>
            <a:r>
              <a:rPr lang="en-US" sz="1100" dirty="0">
                <a:latin typeface="Arial" pitchFamily="34" charset="0"/>
                <a:cs typeface="Arial" pitchFamily="34" charset="0"/>
              </a:rPr>
              <a:t>Vee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Sanjaybhai</a:t>
            </a:r>
            <a:r>
              <a:rPr lang="en-US" sz="1100" b="1" dirty="0">
                <a:latin typeface="Arial" pitchFamily="34" charset="0"/>
                <a:cs typeface="Arial" pitchFamily="34" charset="0"/>
              </a:rPr>
              <a:t> Lalbhai – </a:t>
            </a:r>
            <a:r>
              <a:rPr lang="en-US" sz="1100" b="1" dirty="0" err="1">
                <a:latin typeface="Arial" pitchFamily="34" charset="0"/>
                <a:cs typeface="Arial" pitchFamily="34" charset="0"/>
              </a:rPr>
              <a:t>Lalbaug</a:t>
            </a:r>
            <a:r>
              <a:rPr lang="en-US" sz="1100" b="1" dirty="0">
                <a:latin typeface="Arial" pitchFamily="34" charset="0"/>
                <a:cs typeface="Arial" pitchFamily="34" charset="0"/>
              </a:rPr>
              <a:t> House</a:t>
            </a:r>
          </a:p>
          <a:p>
            <a:pPr defTabSz="914400"/>
            <a:r>
              <a:rPr lang="en-US" sz="1100" dirty="0">
                <a:latin typeface="Arial" pitchFamily="34" charset="0"/>
                <a:cs typeface="Arial" pitchFamily="34" charset="0"/>
              </a:rPr>
              <a:t>Rahul Mehrotra Associates</a:t>
            </a: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Samirbhai Mistry </a:t>
            </a:r>
          </a:p>
          <a:p>
            <a:pPr defTabSz="914400"/>
            <a:r>
              <a:rPr lang="en-US" sz="1100" dirty="0">
                <a:latin typeface="Arial" pitchFamily="34" charset="0"/>
                <a:cs typeface="Arial" pitchFamily="34" charset="0"/>
              </a:rPr>
              <a:t>Apurva Amin &amp; Associates</a:t>
            </a:r>
          </a:p>
          <a:p>
            <a:pPr defTabSz="914400"/>
            <a:endParaRPr lang="en-US" sz="1100" b="1" dirty="0">
              <a:latin typeface="Arial" pitchFamily="34" charset="0"/>
              <a:cs typeface="Arial" pitchFamily="34" charset="0"/>
            </a:endParaRPr>
          </a:p>
          <a:p>
            <a:pPr defTabSz="914400"/>
            <a:r>
              <a:rPr lang="en-US" sz="1100" b="1" dirty="0">
                <a:latin typeface="Arial" pitchFamily="34" charset="0"/>
                <a:cs typeface="Arial" pitchFamily="34" charset="0"/>
              </a:rPr>
              <a:t>Shri P.R. </a:t>
            </a:r>
            <a:r>
              <a:rPr lang="en-US" sz="1100" b="1" dirty="0" err="1">
                <a:latin typeface="Arial" pitchFamily="34" charset="0"/>
                <a:cs typeface="Arial" pitchFamily="34" charset="0"/>
              </a:rPr>
              <a:t>Kankariya</a:t>
            </a:r>
            <a:r>
              <a:rPr lang="en-US" sz="1100" b="1" dirty="0">
                <a:latin typeface="Arial" pitchFamily="34" charset="0"/>
                <a:cs typeface="Arial" pitchFamily="34" charset="0"/>
              </a:rPr>
              <a:t> at </a:t>
            </a:r>
            <a:r>
              <a:rPr lang="en-US" sz="1100" b="1" dirty="0" err="1">
                <a:latin typeface="Arial" pitchFamily="34" charset="0"/>
                <a:cs typeface="Arial" pitchFamily="34" charset="0"/>
              </a:rPr>
              <a:t>Shahibaug</a:t>
            </a:r>
            <a:endParaRPr lang="en-US" sz="1100" b="1" dirty="0">
              <a:latin typeface="Arial" pitchFamily="34" charset="0"/>
              <a:cs typeface="Arial" pitchFamily="34" charset="0"/>
            </a:endParaRPr>
          </a:p>
          <a:p>
            <a:pPr defTabSz="914400"/>
            <a:r>
              <a:rPr lang="en-US" sz="1100" dirty="0" err="1">
                <a:latin typeface="Arial" pitchFamily="34" charset="0"/>
                <a:cs typeface="Arial" pitchFamily="34" charset="0"/>
              </a:rPr>
              <a:t>Abhikram</a:t>
            </a:r>
            <a:r>
              <a:rPr lang="en-US" sz="1100" dirty="0">
                <a:latin typeface="Arial" pitchFamily="34" charset="0"/>
                <a:cs typeface="Arial" pitchFamily="34" charset="0"/>
              </a:rPr>
              <a:t> / </a:t>
            </a:r>
            <a:r>
              <a:rPr lang="en-US" sz="1100" dirty="0" err="1">
                <a:latin typeface="Arial" pitchFamily="34" charset="0"/>
                <a:cs typeface="Arial" pitchFamily="34" charset="0"/>
              </a:rPr>
              <a:t>Panika</a:t>
            </a:r>
            <a:endParaRPr lang="en-US" sz="1100" dirty="0">
              <a:latin typeface="Arial" pitchFamily="34" charset="0"/>
              <a:cs typeface="Arial" pitchFamily="34" charset="0"/>
            </a:endParaRP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S N Residence</a:t>
            </a:r>
          </a:p>
          <a:p>
            <a:pPr defTabSz="914400"/>
            <a:r>
              <a:rPr lang="en-US" sz="1100" dirty="0">
                <a:latin typeface="Arial" pitchFamily="34" charset="0"/>
                <a:cs typeface="Arial" pitchFamily="34" charset="0"/>
              </a:rPr>
              <a:t>Collaborative Design</a:t>
            </a:r>
          </a:p>
          <a:p>
            <a:pPr defTabSz="914400"/>
            <a:endParaRPr lang="en-US" sz="800" b="1" dirty="0">
              <a:solidFill>
                <a:schemeClr val="accent1">
                  <a:lumMod val="75000"/>
                </a:schemeClr>
              </a:solidFill>
              <a:latin typeface="Arial" pitchFamily="34" charset="0"/>
              <a:cs typeface="Arial" pitchFamily="34" charset="0"/>
            </a:endParaRPr>
          </a:p>
          <a:p>
            <a:pPr defTabSz="914400"/>
            <a:r>
              <a:rPr lang="en-US" sz="1100" b="1" dirty="0">
                <a:latin typeface="Arial" pitchFamily="34" charset="0"/>
                <a:cs typeface="Arial" pitchFamily="34" charset="0"/>
              </a:rPr>
              <a:t>Dr. Dimple Parekh </a:t>
            </a:r>
          </a:p>
          <a:p>
            <a:pPr defTabSz="914400"/>
            <a:r>
              <a:rPr lang="en-US" sz="1100" dirty="0">
                <a:latin typeface="Arial" pitchFamily="34" charset="0"/>
                <a:cs typeface="Arial" pitchFamily="34" charset="0"/>
              </a:rPr>
              <a:t>Anand Patel Associates</a:t>
            </a:r>
          </a:p>
          <a:p>
            <a:pPr defTabSz="914400"/>
            <a:endParaRPr lang="en-US" sz="11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Rikinbhai</a:t>
            </a:r>
            <a:r>
              <a:rPr lang="en-US" sz="1100" b="1" dirty="0">
                <a:latin typeface="Arial" pitchFamily="34" charset="0"/>
                <a:cs typeface="Arial" pitchFamily="34" charset="0"/>
              </a:rPr>
              <a:t> &amp; </a:t>
            </a:r>
            <a:r>
              <a:rPr lang="en-US" sz="1100" b="1" dirty="0" err="1">
                <a:latin typeface="Arial" pitchFamily="34" charset="0"/>
                <a:cs typeface="Arial" pitchFamily="34" charset="0"/>
              </a:rPr>
              <a:t>Anishbhai</a:t>
            </a:r>
            <a:r>
              <a:rPr lang="en-US" sz="1100" b="1" dirty="0">
                <a:latin typeface="Arial" pitchFamily="34" charset="0"/>
                <a:cs typeface="Arial" pitchFamily="34" charset="0"/>
              </a:rPr>
              <a:t> </a:t>
            </a:r>
            <a:r>
              <a:rPr lang="en-US" sz="1100" b="1" dirty="0" err="1">
                <a:latin typeface="Arial" pitchFamily="34" charset="0"/>
                <a:cs typeface="Arial" pitchFamily="34" charset="0"/>
              </a:rPr>
              <a:t>Dalal</a:t>
            </a:r>
            <a:r>
              <a:rPr lang="en-US" sz="1100" b="1" dirty="0">
                <a:latin typeface="Arial" pitchFamily="34" charset="0"/>
                <a:cs typeface="Arial" pitchFamily="34" charset="0"/>
              </a:rPr>
              <a:t>  </a:t>
            </a:r>
          </a:p>
          <a:p>
            <a:pPr defTabSz="914400"/>
            <a:r>
              <a:rPr lang="en-US" sz="1100" dirty="0">
                <a:latin typeface="Arial" pitchFamily="34" charset="0"/>
                <a:cs typeface="Arial" pitchFamily="34" charset="0"/>
              </a:rPr>
              <a:t>Apurva Amin &amp; Associates / Nilesh Kava</a:t>
            </a: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Naimeshbhai</a:t>
            </a:r>
            <a:r>
              <a:rPr lang="en-US" sz="1100" b="1" dirty="0">
                <a:latin typeface="Arial" pitchFamily="34" charset="0"/>
                <a:cs typeface="Arial" pitchFamily="34" charset="0"/>
              </a:rPr>
              <a:t> at </a:t>
            </a:r>
            <a:r>
              <a:rPr lang="en-US" sz="1100" b="1" dirty="0" err="1">
                <a:latin typeface="Arial" pitchFamily="34" charset="0"/>
                <a:cs typeface="Arial" pitchFamily="34" charset="0"/>
              </a:rPr>
              <a:t>Gondal</a:t>
            </a:r>
            <a:r>
              <a:rPr lang="en-US" sz="1100" b="1" dirty="0">
                <a:latin typeface="Arial" pitchFamily="34" charset="0"/>
                <a:cs typeface="Arial" pitchFamily="34" charset="0"/>
              </a:rPr>
              <a:t> </a:t>
            </a:r>
          </a:p>
          <a:p>
            <a:pPr defTabSz="914400"/>
            <a:r>
              <a:rPr lang="en-US" sz="1100" dirty="0">
                <a:latin typeface="Arial" pitchFamily="34" charset="0"/>
                <a:cs typeface="Arial" pitchFamily="34" charset="0"/>
              </a:rPr>
              <a:t>Hiren Patel Architects</a:t>
            </a:r>
            <a:endParaRPr lang="en-US" sz="1100" b="1" dirty="0">
              <a:latin typeface="Arial" pitchFamily="34" charset="0"/>
              <a:cs typeface="Arial" pitchFamily="34" charset="0"/>
            </a:endParaRP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Pankajbhai</a:t>
            </a:r>
            <a:r>
              <a:rPr lang="en-US" sz="1100" b="1" dirty="0">
                <a:latin typeface="Arial" pitchFamily="34" charset="0"/>
                <a:cs typeface="Arial" pitchFamily="34" charset="0"/>
              </a:rPr>
              <a:t> Desai – </a:t>
            </a:r>
            <a:r>
              <a:rPr lang="en-US" sz="1100" b="1" dirty="0" err="1">
                <a:latin typeface="Arial" pitchFamily="34" charset="0"/>
                <a:cs typeface="Arial" pitchFamily="34" charset="0"/>
              </a:rPr>
              <a:t>Wagh</a:t>
            </a:r>
            <a:r>
              <a:rPr lang="en-US" sz="1100" b="1" dirty="0">
                <a:latin typeface="Arial" pitchFamily="34" charset="0"/>
                <a:cs typeface="Arial" pitchFamily="34" charset="0"/>
              </a:rPr>
              <a:t> Bakri</a:t>
            </a:r>
          </a:p>
          <a:p>
            <a:pPr defTabSz="914400"/>
            <a:r>
              <a:rPr lang="en-US" sz="1100" dirty="0">
                <a:latin typeface="Arial" pitchFamily="34" charset="0"/>
                <a:cs typeface="Arial" pitchFamily="34" charset="0"/>
              </a:rPr>
              <a:t>Hiren Patel Architects</a:t>
            </a: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 Shri </a:t>
            </a:r>
            <a:r>
              <a:rPr lang="en-US" sz="1100" b="1" dirty="0" err="1">
                <a:latin typeface="Arial" pitchFamily="34" charset="0"/>
                <a:cs typeface="Arial" pitchFamily="34" charset="0"/>
              </a:rPr>
              <a:t>Anujbhai</a:t>
            </a:r>
            <a:r>
              <a:rPr lang="en-US" sz="1100" b="1" dirty="0">
                <a:latin typeface="Arial" pitchFamily="34" charset="0"/>
                <a:cs typeface="Arial" pitchFamily="34" charset="0"/>
              </a:rPr>
              <a:t> Parikh </a:t>
            </a:r>
          </a:p>
          <a:p>
            <a:pPr defTabSz="914400"/>
            <a:r>
              <a:rPr lang="en-US" sz="1100" b="1" dirty="0">
                <a:latin typeface="Arial" pitchFamily="34" charset="0"/>
                <a:cs typeface="Arial" pitchFamily="34" charset="0"/>
              </a:rPr>
              <a:t> </a:t>
            </a:r>
            <a:r>
              <a:rPr lang="en-US" sz="1100" dirty="0">
                <a:latin typeface="Arial" pitchFamily="34" charset="0"/>
                <a:cs typeface="Arial" pitchFamily="34" charset="0"/>
              </a:rPr>
              <a:t>Indigo Architects</a:t>
            </a: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Keyurbhai</a:t>
            </a:r>
            <a:r>
              <a:rPr lang="en-US" sz="1100" b="1" dirty="0">
                <a:latin typeface="Arial" pitchFamily="34" charset="0"/>
                <a:cs typeface="Arial" pitchFamily="34" charset="0"/>
              </a:rPr>
              <a:t> Gandhi</a:t>
            </a:r>
          </a:p>
          <a:p>
            <a:pPr defTabSz="914400"/>
            <a:r>
              <a:rPr lang="en-US" sz="1100" dirty="0" err="1">
                <a:latin typeface="Arial" pitchFamily="34" charset="0"/>
                <a:cs typeface="Arial" pitchFamily="34" charset="0"/>
              </a:rPr>
              <a:t>Abhikram</a:t>
            </a:r>
            <a:r>
              <a:rPr lang="en-US" sz="1100" dirty="0">
                <a:latin typeface="Arial" pitchFamily="34" charset="0"/>
                <a:cs typeface="Arial" pitchFamily="34" charset="0"/>
              </a:rPr>
              <a:t> / </a:t>
            </a:r>
            <a:r>
              <a:rPr lang="en-US" sz="1100" dirty="0" err="1">
                <a:latin typeface="Arial" pitchFamily="34" charset="0"/>
                <a:cs typeface="Arial" pitchFamily="34" charset="0"/>
              </a:rPr>
              <a:t>Panika</a:t>
            </a:r>
            <a:endParaRPr lang="en-US" sz="1100" dirty="0">
              <a:latin typeface="Arial" pitchFamily="34" charset="0"/>
              <a:cs typeface="Arial" pitchFamily="34" charset="0"/>
            </a:endParaRP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Ajaybhai</a:t>
            </a:r>
            <a:r>
              <a:rPr lang="en-US" sz="1100" b="1" dirty="0">
                <a:latin typeface="Arial" pitchFamily="34" charset="0"/>
                <a:cs typeface="Arial" pitchFamily="34" charset="0"/>
              </a:rPr>
              <a:t> Thakkar – </a:t>
            </a:r>
          </a:p>
          <a:p>
            <a:pPr defTabSz="914400"/>
            <a:r>
              <a:rPr lang="en-US" sz="1100" dirty="0" err="1">
                <a:latin typeface="Arial" pitchFamily="34" charset="0"/>
                <a:cs typeface="Arial" pitchFamily="34" charset="0"/>
              </a:rPr>
              <a:t>Rathin</a:t>
            </a:r>
            <a:r>
              <a:rPr lang="en-US" sz="1100" dirty="0">
                <a:latin typeface="Arial" pitchFamily="34" charset="0"/>
                <a:cs typeface="Arial" pitchFamily="34" charset="0"/>
              </a:rPr>
              <a:t> </a:t>
            </a:r>
            <a:r>
              <a:rPr lang="en-US" sz="1100" dirty="0" err="1">
                <a:latin typeface="Arial" pitchFamily="34" charset="0"/>
                <a:cs typeface="Arial" pitchFamily="34" charset="0"/>
              </a:rPr>
              <a:t>Goghari</a:t>
            </a:r>
            <a:endParaRPr lang="en-US" sz="1100" dirty="0">
              <a:latin typeface="Arial" pitchFamily="34" charset="0"/>
              <a:cs typeface="Arial" pitchFamily="34" charset="0"/>
            </a:endParaRPr>
          </a:p>
          <a:p>
            <a:pPr defTabSz="914400"/>
            <a:endParaRPr lang="en-US" sz="800" b="1" dirty="0">
              <a:solidFill>
                <a:schemeClr val="accent1">
                  <a:lumMod val="75000"/>
                </a:schemeClr>
              </a:solidFill>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Pankajbhai</a:t>
            </a:r>
            <a:r>
              <a:rPr lang="en-US" sz="1100" b="1" dirty="0">
                <a:latin typeface="Arial" pitchFamily="34" charset="0"/>
                <a:cs typeface="Arial" pitchFamily="34" charset="0"/>
              </a:rPr>
              <a:t> Mehta - </a:t>
            </a:r>
            <a:r>
              <a:rPr lang="en-US" sz="1100" dirty="0">
                <a:latin typeface="Arial" pitchFamily="34" charset="0"/>
                <a:cs typeface="Arial" pitchFamily="34" charset="0"/>
              </a:rPr>
              <a:t>Mistry Associates</a:t>
            </a:r>
          </a:p>
          <a:p>
            <a:pPr defTabSz="914400"/>
            <a:endParaRPr lang="en-US" sz="11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Swapnilbhai</a:t>
            </a:r>
            <a:r>
              <a:rPr lang="en-US" sz="1100" b="1" dirty="0">
                <a:latin typeface="Arial" pitchFamily="34" charset="0"/>
                <a:cs typeface="Arial" pitchFamily="34" charset="0"/>
              </a:rPr>
              <a:t> Shah</a:t>
            </a:r>
          </a:p>
          <a:p>
            <a:pPr defTabSz="914400"/>
            <a:r>
              <a:rPr lang="en-US" sz="1100" dirty="0">
                <a:latin typeface="Arial" pitchFamily="34" charset="0"/>
                <a:cs typeface="Arial" pitchFamily="34" charset="0"/>
              </a:rPr>
              <a:t>Ad </a:t>
            </a:r>
            <a:r>
              <a:rPr lang="en-US" sz="1100" dirty="0" err="1">
                <a:latin typeface="Arial" pitchFamily="34" charset="0"/>
                <a:cs typeface="Arial" pitchFamily="34" charset="0"/>
              </a:rPr>
              <a:t>Mobel</a:t>
            </a:r>
            <a:r>
              <a:rPr lang="en-US" sz="1100" dirty="0">
                <a:latin typeface="Arial" pitchFamily="34" charset="0"/>
                <a:cs typeface="Arial" pitchFamily="34" charset="0"/>
              </a:rPr>
              <a:t> / Anisha Modi</a:t>
            </a:r>
            <a:endParaRPr lang="en-US" sz="1100" b="1" dirty="0">
              <a:latin typeface="Arial" pitchFamily="34" charset="0"/>
              <a:cs typeface="Arial" pitchFamily="34" charset="0"/>
            </a:endParaRPr>
          </a:p>
          <a:p>
            <a:pPr defTabSz="914400"/>
            <a:endParaRPr lang="en-US" sz="1100" b="1"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Maulinbhai</a:t>
            </a:r>
            <a:r>
              <a:rPr lang="en-US" sz="1100" b="1" dirty="0">
                <a:latin typeface="Arial" pitchFamily="34" charset="0"/>
                <a:cs typeface="Arial" pitchFamily="34" charset="0"/>
              </a:rPr>
              <a:t> Shah - </a:t>
            </a:r>
            <a:r>
              <a:rPr lang="en-US" sz="1100" dirty="0">
                <a:latin typeface="Arial" pitchFamily="34" charset="0"/>
                <a:cs typeface="Arial" pitchFamily="34" charset="0"/>
              </a:rPr>
              <a:t>Mukul Sheth</a:t>
            </a:r>
          </a:p>
          <a:p>
            <a:pPr defTabSz="914400"/>
            <a:endParaRPr lang="en-US" sz="11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Ketanbhai</a:t>
            </a:r>
            <a:r>
              <a:rPr lang="en-US" sz="1100" b="1" dirty="0">
                <a:latin typeface="Arial" pitchFamily="34" charset="0"/>
                <a:cs typeface="Arial" pitchFamily="34" charset="0"/>
              </a:rPr>
              <a:t> / </a:t>
            </a:r>
            <a:r>
              <a:rPr lang="en-US" sz="1100" b="1" dirty="0" err="1">
                <a:latin typeface="Arial" pitchFamily="34" charset="0"/>
                <a:cs typeface="Arial" pitchFamily="34" charset="0"/>
              </a:rPr>
              <a:t>Jitendrabhai</a:t>
            </a:r>
            <a:endParaRPr lang="en-US" sz="1100" b="1" dirty="0">
              <a:latin typeface="Arial" pitchFamily="34" charset="0"/>
              <a:cs typeface="Arial" pitchFamily="34" charset="0"/>
            </a:endParaRPr>
          </a:p>
          <a:p>
            <a:pPr defTabSz="914400"/>
            <a:r>
              <a:rPr lang="en-US" sz="1100" dirty="0">
                <a:latin typeface="Arial" pitchFamily="34" charset="0"/>
                <a:cs typeface="Arial" pitchFamily="34" charset="0"/>
              </a:rPr>
              <a:t>Amee Engineers / Inscape</a:t>
            </a:r>
          </a:p>
          <a:p>
            <a:pPr defTabSz="914400"/>
            <a:endParaRPr lang="en-US" sz="11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Pareshbhai</a:t>
            </a:r>
            <a:r>
              <a:rPr lang="en-US" sz="1100" b="1" dirty="0">
                <a:latin typeface="Arial" pitchFamily="34" charset="0"/>
                <a:cs typeface="Arial" pitchFamily="34" charset="0"/>
              </a:rPr>
              <a:t> &amp; </a:t>
            </a:r>
            <a:r>
              <a:rPr lang="en-US" sz="1100" b="1" dirty="0" err="1">
                <a:latin typeface="Arial" pitchFamily="34" charset="0"/>
                <a:cs typeface="Arial" pitchFamily="34" charset="0"/>
              </a:rPr>
              <a:t>Shilpaben</a:t>
            </a:r>
            <a:r>
              <a:rPr lang="en-US" sz="1100" b="1" dirty="0">
                <a:latin typeface="Arial" pitchFamily="34" charset="0"/>
                <a:cs typeface="Arial" pitchFamily="34" charset="0"/>
              </a:rPr>
              <a:t> Dave</a:t>
            </a:r>
          </a:p>
          <a:p>
            <a:pPr defTabSz="914400"/>
            <a:r>
              <a:rPr lang="en-US" sz="1100" dirty="0" err="1">
                <a:latin typeface="Arial" pitchFamily="34" charset="0"/>
                <a:cs typeface="Arial" pitchFamily="34" charset="0"/>
              </a:rPr>
              <a:t>Sukrut</a:t>
            </a:r>
            <a:r>
              <a:rPr lang="en-US" sz="1100" dirty="0">
                <a:latin typeface="Arial" pitchFamily="34" charset="0"/>
                <a:cs typeface="Arial" pitchFamily="34" charset="0"/>
              </a:rPr>
              <a:t> Designers</a:t>
            </a: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Falgunbhai</a:t>
            </a:r>
            <a:r>
              <a:rPr lang="en-US" sz="1100" b="1" dirty="0">
                <a:latin typeface="Arial" pitchFamily="34" charset="0"/>
                <a:cs typeface="Arial" pitchFamily="34" charset="0"/>
              </a:rPr>
              <a:t> Patel – SANDESH</a:t>
            </a:r>
          </a:p>
          <a:p>
            <a:pPr defTabSz="914400"/>
            <a:r>
              <a:rPr lang="en-US" sz="1100" dirty="0">
                <a:latin typeface="Arial" pitchFamily="34" charset="0"/>
                <a:cs typeface="Arial" pitchFamily="34" charset="0"/>
              </a:rPr>
              <a:t>Apurva Amin &amp; associates</a:t>
            </a:r>
          </a:p>
          <a:p>
            <a:pPr defTabSz="914400"/>
            <a:endParaRPr lang="en-US" sz="800" b="1" dirty="0">
              <a:latin typeface="Arial" pitchFamily="34" charset="0"/>
              <a:cs typeface="Arial" pitchFamily="34" charset="0"/>
            </a:endParaRPr>
          </a:p>
          <a:p>
            <a:pPr defTabSz="914400"/>
            <a:r>
              <a:rPr lang="en-US" sz="1100" b="1" dirty="0">
                <a:latin typeface="Arial" pitchFamily="34" charset="0"/>
                <a:cs typeface="Arial" pitchFamily="34" charset="0"/>
              </a:rPr>
              <a:t>Shri. Samirbhai Sarabhai</a:t>
            </a:r>
          </a:p>
          <a:p>
            <a:pPr defTabSz="914400"/>
            <a:r>
              <a:rPr lang="en-US" sz="1100" dirty="0">
                <a:latin typeface="Arial" pitchFamily="34" charset="0"/>
                <a:cs typeface="Arial" pitchFamily="34" charset="0"/>
              </a:rPr>
              <a:t>Devendra Shah</a:t>
            </a: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Yogeshbhai</a:t>
            </a:r>
            <a:r>
              <a:rPr lang="en-US" sz="1100" b="1" dirty="0">
                <a:latin typeface="Arial" pitchFamily="34" charset="0"/>
                <a:cs typeface="Arial" pitchFamily="34" charset="0"/>
              </a:rPr>
              <a:t> </a:t>
            </a:r>
            <a:r>
              <a:rPr lang="en-US" sz="1100" b="1" dirty="0" err="1">
                <a:latin typeface="Arial" pitchFamily="34" charset="0"/>
                <a:cs typeface="Arial" pitchFamily="34" charset="0"/>
              </a:rPr>
              <a:t>Mahadevia</a:t>
            </a:r>
            <a:endParaRPr lang="en-US" sz="1100" b="1" dirty="0">
              <a:latin typeface="Arial" pitchFamily="34" charset="0"/>
              <a:cs typeface="Arial" pitchFamily="34" charset="0"/>
            </a:endParaRP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Mahavir Jain Aradhana Kendra at </a:t>
            </a:r>
            <a:r>
              <a:rPr lang="en-US" sz="1100" b="1" dirty="0" err="1">
                <a:latin typeface="Arial" pitchFamily="34" charset="0"/>
                <a:cs typeface="Arial" pitchFamily="34" charset="0"/>
              </a:rPr>
              <a:t>Koba</a:t>
            </a:r>
            <a:endParaRPr lang="en-US" sz="1100" b="1" dirty="0">
              <a:latin typeface="Arial" pitchFamily="34" charset="0"/>
              <a:cs typeface="Arial" pitchFamily="34" charset="0"/>
            </a:endParaRPr>
          </a:p>
          <a:p>
            <a:pPr defTabSz="914400"/>
            <a:r>
              <a:rPr lang="en-US" sz="1100" dirty="0" err="1">
                <a:latin typeface="Arial" pitchFamily="34" charset="0"/>
                <a:cs typeface="Arial" pitchFamily="34" charset="0"/>
              </a:rPr>
              <a:t>Ducon</a:t>
            </a:r>
            <a:r>
              <a:rPr lang="en-US" sz="1100" dirty="0">
                <a:latin typeface="Arial" pitchFamily="34" charset="0"/>
                <a:cs typeface="Arial" pitchFamily="34" charset="0"/>
              </a:rPr>
              <a:t> Consultants Pvt. Ltd.</a:t>
            </a:r>
          </a:p>
          <a:p>
            <a:pPr defTabSz="914400"/>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Craft park at Bhuj</a:t>
            </a:r>
          </a:p>
          <a:p>
            <a:pPr defTabSz="914400"/>
            <a:r>
              <a:rPr lang="en-US" sz="1100" dirty="0">
                <a:latin typeface="Arial" pitchFamily="34" charset="0"/>
                <a:cs typeface="Arial" pitchFamily="34" charset="0"/>
              </a:rPr>
              <a:t>Neelkanth </a:t>
            </a:r>
            <a:r>
              <a:rPr lang="en-US" sz="1100" dirty="0" err="1">
                <a:latin typeface="Arial" pitchFamily="34" charset="0"/>
                <a:cs typeface="Arial" pitchFamily="34" charset="0"/>
              </a:rPr>
              <a:t>Chhaya</a:t>
            </a:r>
            <a:endParaRPr lang="en-US" sz="1100" dirty="0">
              <a:latin typeface="Arial" pitchFamily="34" charset="0"/>
              <a:cs typeface="Arial" pitchFamily="34" charset="0"/>
            </a:endParaRPr>
          </a:p>
          <a:p>
            <a:pPr defTabSz="914400"/>
            <a:endParaRPr lang="en-US" sz="800" dirty="0">
              <a:latin typeface="Arial" pitchFamily="34" charset="0"/>
              <a:cs typeface="Arial" pitchFamily="34" charset="0"/>
            </a:endParaRPr>
          </a:p>
          <a:p>
            <a:r>
              <a:rPr lang="en-US" sz="1100" b="1" dirty="0" err="1">
                <a:latin typeface="Arial" pitchFamily="34" charset="0"/>
                <a:cs typeface="Arial" pitchFamily="34" charset="0"/>
              </a:rPr>
              <a:t>Rannde</a:t>
            </a:r>
            <a:r>
              <a:rPr lang="en-US" sz="1100" b="1" dirty="0">
                <a:latin typeface="Arial" pitchFamily="34" charset="0"/>
                <a:cs typeface="Arial" pitchFamily="34" charset="0"/>
              </a:rPr>
              <a:t> Home</a:t>
            </a:r>
          </a:p>
          <a:p>
            <a:r>
              <a:rPr lang="en-US" sz="1100" dirty="0">
                <a:latin typeface="Arial" pitchFamily="34" charset="0"/>
                <a:cs typeface="Arial" pitchFamily="34" charset="0"/>
              </a:rPr>
              <a:t>Foot Print Earth</a:t>
            </a:r>
          </a:p>
          <a:p>
            <a:endParaRPr lang="en-US" sz="800" dirty="0">
              <a:latin typeface="Arial" pitchFamily="34" charset="0"/>
              <a:cs typeface="Arial" pitchFamily="34" charset="0"/>
            </a:endParaRPr>
          </a:p>
          <a:p>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b="1" dirty="0">
              <a:solidFill>
                <a:srgbClr val="FF0000"/>
              </a:solidFill>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dirty="0">
              <a:latin typeface="Arial" pitchFamily="34" charset="0"/>
              <a:cs typeface="Arial" pitchFamily="34" charset="0"/>
            </a:endParaRPr>
          </a:p>
          <a:p>
            <a:endParaRPr lang="en-US" sz="1200" dirty="0">
              <a:latin typeface="Arial" pitchFamily="34" charset="0"/>
              <a:cs typeface="Arial" pitchFamily="34" charset="0"/>
            </a:endParaRPr>
          </a:p>
        </p:txBody>
      </p:sp>
      <p:sp>
        <p:nvSpPr>
          <p:cNvPr id="13"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4" name="Picture 13" descr="ACE.bmp"/>
          <p:cNvPicPr>
            <a:picLocks noChangeAspect="1"/>
          </p:cNvPicPr>
          <p:nvPr/>
        </p:nvPicPr>
        <p:blipFill>
          <a:blip r:embed="rId2" cstate="print"/>
          <a:stretch>
            <a:fillRect/>
          </a:stretch>
        </p:blipFill>
        <p:spPr>
          <a:xfrm>
            <a:off x="685800" y="152400"/>
            <a:ext cx="1079044" cy="525806"/>
          </a:xfrm>
          <a:prstGeom prst="rect">
            <a:avLst/>
          </a:prstGeom>
        </p:spPr>
      </p:pic>
    </p:spTree>
    <p:extLst>
      <p:ext uri="{BB962C8B-B14F-4D97-AF65-F5344CB8AC3E}">
        <p14:creationId xmlns:p14="http://schemas.microsoft.com/office/powerpoint/2010/main" val="2769676108"/>
      </p:ext>
    </p:extLst>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2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858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381000" y="1524001"/>
            <a:ext cx="9144001" cy="3416320"/>
          </a:xfrm>
          <a:prstGeom prst="rect">
            <a:avLst/>
          </a:prstGeom>
          <a:noFill/>
        </p:spPr>
        <p:txBody>
          <a:bodyPr wrap="square" numCol="3" spcCol="91440" rtlCol="0">
            <a:spAutoFit/>
          </a:bodyPr>
          <a:lstStyle/>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22</a:t>
            </a:fld>
            <a:endParaRPr lang="en-US">
              <a:latin typeface="Arial" pitchFamily="34" charset="0"/>
              <a:cs typeface="Arial" pitchFamily="34" charset="0"/>
            </a:endParaRPr>
          </a:p>
        </p:txBody>
      </p:sp>
      <p:sp>
        <p:nvSpPr>
          <p:cNvPr id="11" name="TextBox 10"/>
          <p:cNvSpPr txBox="1"/>
          <p:nvPr/>
        </p:nvSpPr>
        <p:spPr>
          <a:xfrm>
            <a:off x="609600" y="1600201"/>
            <a:ext cx="9067800" cy="4047262"/>
          </a:xfrm>
          <a:prstGeom prst="rect">
            <a:avLst/>
          </a:prstGeom>
          <a:noFill/>
        </p:spPr>
        <p:txBody>
          <a:bodyPr wrap="square" numCol="3" spcCol="91440" rtlCol="0">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Private Residences:-</a:t>
            </a:r>
          </a:p>
          <a:p>
            <a:endParaRPr lang="en-US" sz="800" dirty="0">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Nayanbhai</a:t>
            </a:r>
            <a:r>
              <a:rPr lang="en-US" sz="1100" b="1" dirty="0">
                <a:latin typeface="Arial" pitchFamily="34" charset="0"/>
                <a:cs typeface="Arial" pitchFamily="34" charset="0"/>
              </a:rPr>
              <a:t> Thakkar</a:t>
            </a:r>
          </a:p>
          <a:p>
            <a:pPr defTabSz="914400"/>
            <a:r>
              <a:rPr lang="en-US" sz="1100" dirty="0">
                <a:latin typeface="Arial" pitchFamily="34" charset="0"/>
                <a:cs typeface="Arial" pitchFamily="34" charset="0"/>
              </a:rPr>
              <a:t>Vee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pPr defTabSz="914400"/>
            <a:endParaRPr lang="en-US" sz="800" b="1" dirty="0">
              <a:solidFill>
                <a:schemeClr val="accent1">
                  <a:lumMod val="75000"/>
                </a:schemeClr>
              </a:solidFill>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Chiragbhai</a:t>
            </a:r>
            <a:r>
              <a:rPr lang="en-US" sz="1100" b="1" dirty="0">
                <a:latin typeface="Arial" pitchFamily="34" charset="0"/>
                <a:cs typeface="Arial" pitchFamily="34" charset="0"/>
              </a:rPr>
              <a:t> &amp; </a:t>
            </a:r>
            <a:r>
              <a:rPr lang="en-US" sz="1100" b="1" dirty="0" err="1">
                <a:latin typeface="Arial" pitchFamily="34" charset="0"/>
                <a:cs typeface="Arial" pitchFamily="34" charset="0"/>
              </a:rPr>
              <a:t>Radhikaben</a:t>
            </a:r>
            <a:r>
              <a:rPr lang="en-US" sz="1100" b="1" dirty="0">
                <a:latin typeface="Arial" pitchFamily="34" charset="0"/>
                <a:cs typeface="Arial" pitchFamily="34" charset="0"/>
              </a:rPr>
              <a:t> - </a:t>
            </a:r>
            <a:r>
              <a:rPr lang="en-US" sz="1100" dirty="0" err="1">
                <a:latin typeface="Arial" pitchFamily="34" charset="0"/>
                <a:cs typeface="Arial" pitchFamily="34" charset="0"/>
              </a:rPr>
              <a:t>Sukrut</a:t>
            </a:r>
            <a:r>
              <a:rPr lang="en-US" sz="1100" dirty="0">
                <a:latin typeface="Arial" pitchFamily="34" charset="0"/>
                <a:cs typeface="Arial" pitchFamily="34" charset="0"/>
              </a:rPr>
              <a:t> </a:t>
            </a:r>
          </a:p>
          <a:p>
            <a:pPr defTabSz="914400"/>
            <a:endParaRPr lang="en-US" sz="800" b="1" dirty="0">
              <a:solidFill>
                <a:schemeClr val="accent1">
                  <a:lumMod val="75000"/>
                </a:schemeClr>
              </a:solidFill>
              <a:latin typeface="Arial" pitchFamily="34" charset="0"/>
              <a:cs typeface="Arial" pitchFamily="34" charset="0"/>
            </a:endParaRPr>
          </a:p>
          <a:p>
            <a:pPr defTabSz="914400"/>
            <a:r>
              <a:rPr lang="en-US" sz="1100" b="1" dirty="0">
                <a:latin typeface="Arial" pitchFamily="34" charset="0"/>
                <a:cs typeface="Arial" pitchFamily="34" charset="0"/>
              </a:rPr>
              <a:t>Shri. </a:t>
            </a:r>
            <a:r>
              <a:rPr lang="en-US" sz="1100" b="1" dirty="0" err="1">
                <a:latin typeface="Arial" pitchFamily="34" charset="0"/>
                <a:cs typeface="Arial" pitchFamily="34" charset="0"/>
              </a:rPr>
              <a:t>Ghanshyambhai</a:t>
            </a:r>
            <a:r>
              <a:rPr lang="en-US" sz="1100" b="1" dirty="0">
                <a:latin typeface="Arial" pitchFamily="34" charset="0"/>
                <a:cs typeface="Arial" pitchFamily="34" charset="0"/>
              </a:rPr>
              <a:t> &amp; </a:t>
            </a:r>
            <a:r>
              <a:rPr lang="en-US" sz="1100" b="1" dirty="0" err="1">
                <a:latin typeface="Arial" pitchFamily="34" charset="0"/>
                <a:cs typeface="Arial" pitchFamily="34" charset="0"/>
              </a:rPr>
              <a:t>Natubhai</a:t>
            </a:r>
            <a:r>
              <a:rPr lang="en-US" sz="1100" b="1" dirty="0">
                <a:latin typeface="Arial" pitchFamily="34" charset="0"/>
                <a:cs typeface="Arial" pitchFamily="34" charset="0"/>
              </a:rPr>
              <a:t> Patel</a:t>
            </a:r>
          </a:p>
          <a:p>
            <a:pPr defTabSz="914400"/>
            <a:r>
              <a:rPr lang="en-US" sz="1100" dirty="0" err="1">
                <a:latin typeface="Arial" pitchFamily="34" charset="0"/>
                <a:cs typeface="Arial" pitchFamily="34" charset="0"/>
              </a:rPr>
              <a:t>Divyesh</a:t>
            </a:r>
            <a:r>
              <a:rPr lang="en-US" sz="1100" dirty="0">
                <a:latin typeface="Arial" pitchFamily="34" charset="0"/>
                <a:cs typeface="Arial" pitchFamily="34" charset="0"/>
              </a:rPr>
              <a:t> Desai &amp; associates</a:t>
            </a:r>
          </a:p>
          <a:p>
            <a:endParaRPr lang="en-US" sz="1100" b="1" dirty="0">
              <a:solidFill>
                <a:srgbClr val="FF0000"/>
              </a:solidFill>
              <a:latin typeface="Arial" pitchFamily="34" charset="0"/>
              <a:cs typeface="Arial" pitchFamily="34" charset="0"/>
            </a:endParaRPr>
          </a:p>
          <a:p>
            <a:endParaRPr lang="en-US" sz="1100" b="1" dirty="0">
              <a:solidFill>
                <a:srgbClr val="FF0000"/>
              </a:solidFill>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Rajivbhai</a:t>
            </a:r>
            <a:r>
              <a:rPr lang="en-US" sz="1100" b="1" dirty="0">
                <a:latin typeface="Arial" pitchFamily="34" charset="0"/>
                <a:cs typeface="Arial" pitchFamily="34" charset="0"/>
              </a:rPr>
              <a:t> </a:t>
            </a:r>
            <a:r>
              <a:rPr lang="en-US" sz="1100" b="1" dirty="0" err="1">
                <a:latin typeface="Arial" pitchFamily="34" charset="0"/>
                <a:cs typeface="Arial" pitchFamily="34" charset="0"/>
              </a:rPr>
              <a:t>Lalbhai</a:t>
            </a:r>
            <a:endParaRPr lang="en-US" sz="1100" b="1" dirty="0">
              <a:latin typeface="Arial" pitchFamily="34" charset="0"/>
              <a:cs typeface="Arial" pitchFamily="34" charset="0"/>
            </a:endParaRPr>
          </a:p>
          <a:p>
            <a:r>
              <a:rPr lang="en-US" sz="1100" dirty="0">
                <a:latin typeface="Arial" pitchFamily="34" charset="0"/>
                <a:cs typeface="Arial" pitchFamily="34" charset="0"/>
              </a:rPr>
              <a:t>Ara Associates</a:t>
            </a:r>
          </a:p>
          <a:p>
            <a:endParaRPr lang="en-US" sz="800" b="1" dirty="0">
              <a:latin typeface="Arial" pitchFamily="34" charset="0"/>
              <a:cs typeface="Arial" pitchFamily="34" charset="0"/>
            </a:endParaRPr>
          </a:p>
          <a:p>
            <a:r>
              <a:rPr lang="en-US" sz="1100" b="1" dirty="0">
                <a:latin typeface="Arial" pitchFamily="34" charset="0"/>
                <a:cs typeface="Arial" pitchFamily="34" charset="0"/>
              </a:rPr>
              <a:t>Dr. </a:t>
            </a:r>
            <a:r>
              <a:rPr lang="en-US" sz="1100" b="1" dirty="0" err="1">
                <a:latin typeface="Arial" pitchFamily="34" charset="0"/>
                <a:cs typeface="Arial" pitchFamily="34" charset="0"/>
              </a:rPr>
              <a:t>Ashishbhai</a:t>
            </a:r>
            <a:r>
              <a:rPr lang="en-US" sz="1100" b="1" dirty="0">
                <a:latin typeface="Arial" pitchFamily="34" charset="0"/>
                <a:cs typeface="Arial" pitchFamily="34" charset="0"/>
              </a:rPr>
              <a:t> Mehta Residence</a:t>
            </a:r>
          </a:p>
          <a:p>
            <a:r>
              <a:rPr lang="en-US" sz="1100" dirty="0">
                <a:latin typeface="Arial" pitchFamily="34" charset="0"/>
                <a:cs typeface="Arial" pitchFamily="34" charset="0"/>
              </a:rPr>
              <a:t>Apurva Amin &amp; Associates</a:t>
            </a:r>
          </a:p>
          <a:p>
            <a:endParaRPr lang="en-US" sz="8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Asheeshbhai</a:t>
            </a:r>
            <a:r>
              <a:rPr lang="en-US" sz="1100" b="1" dirty="0">
                <a:latin typeface="Arial" pitchFamily="34" charset="0"/>
                <a:cs typeface="Arial" pitchFamily="34" charset="0"/>
              </a:rPr>
              <a:t> Agrawal </a:t>
            </a:r>
          </a:p>
          <a:p>
            <a:endParaRPr lang="en-US" sz="8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Shri. Mehul Desai, at Valsad</a:t>
            </a:r>
          </a:p>
          <a:p>
            <a:r>
              <a:rPr lang="en-US" sz="1100" dirty="0">
                <a:latin typeface="Arial" pitchFamily="34" charset="0"/>
                <a:cs typeface="Arial" pitchFamily="34" charset="0"/>
              </a:rPr>
              <a:t>Hiren Patel Architects</a:t>
            </a:r>
          </a:p>
          <a:p>
            <a:endParaRPr lang="en-US" sz="800" dirty="0">
              <a:latin typeface="Arial" pitchFamily="34" charset="0"/>
              <a:cs typeface="Arial" pitchFamily="34" charset="0"/>
            </a:endParaRPr>
          </a:p>
          <a:p>
            <a:r>
              <a:rPr lang="en-US" sz="1100" b="1" dirty="0">
                <a:latin typeface="Arial" pitchFamily="34" charset="0"/>
                <a:cs typeface="Arial" pitchFamily="34" charset="0"/>
              </a:rPr>
              <a:t>Shri. </a:t>
            </a:r>
            <a:r>
              <a:rPr lang="en-US" sz="1100" b="1" dirty="0" err="1">
                <a:latin typeface="Arial" pitchFamily="34" charset="0"/>
                <a:cs typeface="Arial" pitchFamily="34" charset="0"/>
              </a:rPr>
              <a:t>Jigneshbhai</a:t>
            </a:r>
            <a:r>
              <a:rPr lang="en-US" sz="1100" b="1" dirty="0">
                <a:latin typeface="Arial" pitchFamily="34" charset="0"/>
                <a:cs typeface="Arial" pitchFamily="34" charset="0"/>
              </a:rPr>
              <a:t> Shah Residence</a:t>
            </a:r>
            <a:r>
              <a:rPr lang="en-US" sz="1100" dirty="0">
                <a:latin typeface="Arial" pitchFamily="34" charset="0"/>
                <a:cs typeface="Arial" pitchFamily="34" charset="0"/>
              </a:rPr>
              <a:t> </a:t>
            </a:r>
          </a:p>
          <a:p>
            <a:r>
              <a:rPr lang="en-US" sz="1100" dirty="0">
                <a:latin typeface="Arial" pitchFamily="34" charset="0"/>
                <a:cs typeface="Arial" pitchFamily="34" charset="0"/>
              </a:rPr>
              <a:t>Inscape</a:t>
            </a:r>
          </a:p>
          <a:p>
            <a:endParaRPr lang="en-US" sz="1100" dirty="0">
              <a:latin typeface="Arial" pitchFamily="34" charset="0"/>
              <a:cs typeface="Arial" pitchFamily="34" charset="0"/>
            </a:endParaRPr>
          </a:p>
          <a:p>
            <a:pPr defTabSz="914400"/>
            <a:endParaRPr lang="en-US" sz="1100" dirty="0">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b="1" dirty="0">
              <a:solidFill>
                <a:srgbClr val="FF0000"/>
              </a:solidFill>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dirty="0">
              <a:latin typeface="Arial" pitchFamily="34" charset="0"/>
              <a:cs typeface="Arial" pitchFamily="34" charset="0"/>
            </a:endParaRPr>
          </a:p>
          <a:p>
            <a:pPr defTabSz="914400"/>
            <a:endParaRPr lang="en-US" sz="1200" dirty="0">
              <a:latin typeface="Arial" pitchFamily="34" charset="0"/>
              <a:cs typeface="Arial" pitchFamily="34" charset="0"/>
            </a:endParaRPr>
          </a:p>
          <a:p>
            <a:endParaRPr lang="en-US" sz="1200" dirty="0">
              <a:latin typeface="Arial" pitchFamily="34" charset="0"/>
              <a:cs typeface="Arial" pitchFamily="34" charset="0"/>
            </a:endParaRPr>
          </a:p>
        </p:txBody>
      </p:sp>
      <p:sp>
        <p:nvSpPr>
          <p:cNvPr id="13"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4" name="Picture 13" descr="ACE.bmp"/>
          <p:cNvPicPr>
            <a:picLocks noChangeAspect="1"/>
          </p:cNvPicPr>
          <p:nvPr/>
        </p:nvPicPr>
        <p:blipFill>
          <a:blip r:embed="rId2" cstate="print"/>
          <a:stretch>
            <a:fillRect/>
          </a:stretch>
        </p:blipFill>
        <p:spPr>
          <a:xfrm>
            <a:off x="685800" y="152400"/>
            <a:ext cx="1079044" cy="525806"/>
          </a:xfrm>
          <a:prstGeom prst="rect">
            <a:avLst/>
          </a:prstGeom>
        </p:spPr>
      </p:pic>
    </p:spTree>
    <p:extLst>
      <p:ext uri="{BB962C8B-B14F-4D97-AF65-F5344CB8AC3E}">
        <p14:creationId xmlns:p14="http://schemas.microsoft.com/office/powerpoint/2010/main" val="174865299"/>
      </p:ext>
    </p:extLst>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2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791200" y="685800"/>
            <a:ext cx="3852337"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Our Recently Completed Projects</a:t>
            </a:r>
          </a:p>
        </p:txBody>
      </p:sp>
      <p:sp>
        <p:nvSpPr>
          <p:cNvPr id="5" name="TextBox 4"/>
          <p:cNvSpPr txBox="1"/>
          <p:nvPr/>
        </p:nvSpPr>
        <p:spPr>
          <a:xfrm>
            <a:off x="381000" y="1524001"/>
            <a:ext cx="9144001" cy="3416320"/>
          </a:xfrm>
          <a:prstGeom prst="rect">
            <a:avLst/>
          </a:prstGeom>
          <a:noFill/>
        </p:spPr>
        <p:txBody>
          <a:bodyPr wrap="square" numCol="3" spcCol="91440" rtlCol="0">
            <a:spAutoFit/>
          </a:bodyPr>
          <a:lstStyle/>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a:p>
            <a:endParaRPr lang="en-US" sz="1200" dirty="0">
              <a:latin typeface="Arial" pitchFamily="34" charset="0"/>
              <a:cs typeface="Arial" pitchFamily="34" charset="0"/>
            </a:endParaRPr>
          </a:p>
        </p:txBody>
      </p:sp>
      <p:sp>
        <p:nvSpPr>
          <p:cNvPr id="7" name="Slide Number Placeholder 6"/>
          <p:cNvSpPr>
            <a:spLocks noGrp="1"/>
          </p:cNvSpPr>
          <p:nvPr>
            <p:ph type="sldNum" sz="quarter" idx="12"/>
          </p:nvPr>
        </p:nvSpPr>
        <p:spPr/>
        <p:txBody>
          <a:bodyPr>
            <a:normAutofit fontScale="85000" lnSpcReduction="20000"/>
          </a:bodyPr>
          <a:lstStyle/>
          <a:p>
            <a:fld id="{67C075B1-8DA9-4E9E-B9F1-C28E95D32A47}" type="slidenum">
              <a:rPr lang="en-US" smtClean="0">
                <a:latin typeface="Arial" pitchFamily="34" charset="0"/>
                <a:cs typeface="Arial" pitchFamily="34" charset="0"/>
              </a:rPr>
              <a:pPr/>
              <a:t>23</a:t>
            </a:fld>
            <a:endParaRPr lang="en-US">
              <a:latin typeface="Arial" pitchFamily="34" charset="0"/>
              <a:cs typeface="Arial" pitchFamily="34" charset="0"/>
            </a:endParaRPr>
          </a:p>
        </p:txBody>
      </p:sp>
      <p:sp>
        <p:nvSpPr>
          <p:cNvPr id="11" name="TextBox 10"/>
          <p:cNvSpPr txBox="1"/>
          <p:nvPr/>
        </p:nvSpPr>
        <p:spPr>
          <a:xfrm>
            <a:off x="609600" y="1600201"/>
            <a:ext cx="9067800" cy="4876800"/>
          </a:xfrm>
          <a:prstGeom prst="rect">
            <a:avLst/>
          </a:prstGeom>
          <a:noFill/>
        </p:spPr>
        <p:txBody>
          <a:bodyPr wrap="square" numCol="3" spcCol="91440" rtlCol="0">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Malls, Hotels &amp; Resorts:-</a:t>
            </a:r>
          </a:p>
          <a:p>
            <a:pPr>
              <a:buFont typeface="Wingdings" pitchFamily="2" charset="2"/>
              <a:buChar char="q"/>
            </a:pPr>
            <a:endParaRPr lang="en-US" sz="1200" b="1" dirty="0">
              <a:solidFill>
                <a:schemeClr val="accent1">
                  <a:lumMod val="75000"/>
                </a:schemeClr>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Eulogia Inn – </a:t>
            </a:r>
            <a:r>
              <a:rPr lang="en-US" sz="1100" dirty="0" err="1">
                <a:solidFill>
                  <a:srgbClr val="000000"/>
                </a:solidFill>
                <a:latin typeface="Arial" pitchFamily="34" charset="0"/>
                <a:cs typeface="Arial" pitchFamily="34" charset="0"/>
              </a:rPr>
              <a:t>De’s</a:t>
            </a:r>
            <a:r>
              <a:rPr lang="en-US" sz="1100" dirty="0">
                <a:solidFill>
                  <a:srgbClr val="000000"/>
                </a:solidFill>
                <a:latin typeface="Arial" pitchFamily="34" charset="0"/>
                <a:cs typeface="Arial" pitchFamily="34" charset="0"/>
              </a:rPr>
              <a:t> Design</a:t>
            </a:r>
          </a:p>
          <a:p>
            <a:endParaRPr lang="en-US" sz="11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HCG Haveli,</a:t>
            </a:r>
          </a:p>
          <a:p>
            <a:r>
              <a:rPr lang="en-US" sz="1100" dirty="0" err="1">
                <a:solidFill>
                  <a:srgbClr val="000000"/>
                </a:solidFill>
                <a:latin typeface="Arial" pitchFamily="34" charset="0"/>
                <a:cs typeface="Arial" pitchFamily="34" charset="0"/>
              </a:rPr>
              <a:t>Sanal</a:t>
            </a:r>
            <a:r>
              <a:rPr lang="en-US" sz="1100" dirty="0">
                <a:solidFill>
                  <a:srgbClr val="000000"/>
                </a:solidFill>
                <a:latin typeface="Arial" pitchFamily="34" charset="0"/>
                <a:cs typeface="Arial" pitchFamily="34" charset="0"/>
              </a:rPr>
              <a:t> </a:t>
            </a:r>
            <a:r>
              <a:rPr lang="en-US" sz="1100" dirty="0" err="1">
                <a:solidFill>
                  <a:srgbClr val="000000"/>
                </a:solidFill>
                <a:latin typeface="Arial" pitchFamily="34" charset="0"/>
                <a:cs typeface="Arial" pitchFamily="34" charset="0"/>
              </a:rPr>
              <a:t>Thathapuzha</a:t>
            </a:r>
            <a:endParaRPr lang="en-US" sz="1100" dirty="0">
              <a:solidFill>
                <a:srgbClr val="000000"/>
              </a:solidFill>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Himalaya Mall at Bhavnagar, </a:t>
            </a:r>
          </a:p>
          <a:p>
            <a:r>
              <a:rPr lang="en-US" sz="1100" b="1" dirty="0" err="1">
                <a:latin typeface="Arial" pitchFamily="34" charset="0"/>
                <a:cs typeface="Arial" pitchFamily="34" charset="0"/>
              </a:rPr>
              <a:t>Mehsana</a:t>
            </a:r>
            <a:r>
              <a:rPr lang="en-US" sz="1100" b="1" dirty="0">
                <a:latin typeface="Arial" pitchFamily="34" charset="0"/>
                <a:cs typeface="Arial" pitchFamily="34" charset="0"/>
              </a:rPr>
              <a:t> &amp; </a:t>
            </a:r>
            <a:r>
              <a:rPr lang="en-US" sz="1100" b="1" dirty="0" err="1">
                <a:latin typeface="Arial" pitchFamily="34" charset="0"/>
                <a:cs typeface="Arial" pitchFamily="34" charset="0"/>
              </a:rPr>
              <a:t>Vadaj</a:t>
            </a:r>
            <a:r>
              <a:rPr lang="en-US" sz="1100" b="1" dirty="0">
                <a:latin typeface="Arial" pitchFamily="34" charset="0"/>
                <a:cs typeface="Arial" pitchFamily="34" charset="0"/>
              </a:rPr>
              <a:t>, </a:t>
            </a:r>
            <a:r>
              <a:rPr lang="en-US" sz="1100" dirty="0" err="1">
                <a:latin typeface="Arial" pitchFamily="34" charset="0"/>
                <a:cs typeface="Arial" pitchFamily="34" charset="0"/>
              </a:rPr>
              <a:t>Mohit</a:t>
            </a:r>
            <a:r>
              <a:rPr lang="en-US" sz="1100" dirty="0">
                <a:latin typeface="Arial" pitchFamily="34" charset="0"/>
                <a:cs typeface="Arial" pitchFamily="34" charset="0"/>
              </a:rPr>
              <a:t> </a:t>
            </a:r>
            <a:r>
              <a:rPr lang="en-US" sz="1100" dirty="0" err="1">
                <a:latin typeface="Arial" pitchFamily="34" charset="0"/>
                <a:cs typeface="Arial" pitchFamily="34" charset="0"/>
              </a:rPr>
              <a:t>Gajjar</a:t>
            </a:r>
            <a:endParaRPr lang="en-US" sz="1100" dirty="0">
              <a:latin typeface="Arial" pitchFamily="34" charset="0"/>
              <a:cs typeface="Arial" pitchFamily="34" charset="0"/>
            </a:endParaRPr>
          </a:p>
          <a:p>
            <a:endParaRPr lang="en-US" sz="1100" b="1" dirty="0">
              <a:latin typeface="Arial" pitchFamily="34" charset="0"/>
              <a:cs typeface="Arial" pitchFamily="34" charset="0"/>
            </a:endParaRPr>
          </a:p>
          <a:p>
            <a:r>
              <a:rPr lang="en-US" sz="1100" b="1" dirty="0">
                <a:latin typeface="Arial" pitchFamily="34" charset="0"/>
                <a:cs typeface="Arial" pitchFamily="34" charset="0"/>
              </a:rPr>
              <a:t>Bikaner Palace at Abu</a:t>
            </a:r>
          </a:p>
          <a:p>
            <a:r>
              <a:rPr lang="en-US" sz="1100" dirty="0" err="1">
                <a:latin typeface="Arial" pitchFamily="34" charset="0"/>
                <a:cs typeface="Arial" pitchFamily="34" charset="0"/>
              </a:rPr>
              <a:t>Sukrut</a:t>
            </a:r>
            <a:r>
              <a:rPr lang="en-US" sz="1100" dirty="0">
                <a:latin typeface="Arial" pitchFamily="34" charset="0"/>
                <a:cs typeface="Arial" pitchFamily="34" charset="0"/>
              </a:rPr>
              <a:t> – </a:t>
            </a:r>
            <a:r>
              <a:rPr lang="en-US" sz="1100" dirty="0" err="1">
                <a:latin typeface="Arial" pitchFamily="34" charset="0"/>
                <a:cs typeface="Arial" pitchFamily="34" charset="0"/>
              </a:rPr>
              <a:t>Amalaben</a:t>
            </a:r>
            <a:r>
              <a:rPr lang="en-US" sz="1100" dirty="0">
                <a:latin typeface="Arial" pitchFamily="34" charset="0"/>
                <a:cs typeface="Arial" pitchFamily="34" charset="0"/>
              </a:rPr>
              <a:t> Shah</a:t>
            </a:r>
          </a:p>
          <a:p>
            <a:pPr>
              <a:buFont typeface="Wingdings" pitchFamily="2" charset="2"/>
              <a:buChar char="q"/>
            </a:pPr>
            <a:endParaRPr lang="en-US" sz="1100" b="1" dirty="0">
              <a:solidFill>
                <a:schemeClr val="accent1">
                  <a:lumMod val="75000"/>
                </a:schemeClr>
              </a:solidFill>
              <a:latin typeface="Arial" pitchFamily="34" charset="0"/>
              <a:cs typeface="Arial" pitchFamily="34" charset="0"/>
            </a:endParaRPr>
          </a:p>
          <a:p>
            <a:r>
              <a:rPr lang="en-US" sz="1100" b="1" dirty="0">
                <a:latin typeface="Arial" pitchFamily="34" charset="0"/>
                <a:cs typeface="Arial" pitchFamily="34" charset="0"/>
              </a:rPr>
              <a:t>Hotel </a:t>
            </a:r>
            <a:r>
              <a:rPr lang="en-US" sz="1100" b="1" dirty="0" err="1">
                <a:latin typeface="Arial" pitchFamily="34" charset="0"/>
                <a:cs typeface="Arial" pitchFamily="34" charset="0"/>
              </a:rPr>
              <a:t>Shiv</a:t>
            </a:r>
            <a:r>
              <a:rPr lang="en-US" sz="1100" b="1" dirty="0">
                <a:latin typeface="Arial" pitchFamily="34" charset="0"/>
                <a:cs typeface="Arial" pitchFamily="34" charset="0"/>
              </a:rPr>
              <a:t> at </a:t>
            </a:r>
            <a:r>
              <a:rPr lang="en-US" sz="1100" b="1" dirty="0" err="1">
                <a:latin typeface="Arial" pitchFamily="34" charset="0"/>
                <a:cs typeface="Arial" pitchFamily="34" charset="0"/>
              </a:rPr>
              <a:t>Kandagra</a:t>
            </a:r>
            <a:endParaRPr lang="en-US" sz="1100" b="1" dirty="0">
              <a:latin typeface="Arial" pitchFamily="34" charset="0"/>
              <a:cs typeface="Arial" pitchFamily="34" charset="0"/>
            </a:endParaRPr>
          </a:p>
          <a:p>
            <a:r>
              <a:rPr lang="en-US" sz="1100" dirty="0" err="1">
                <a:latin typeface="Arial" pitchFamily="34" charset="0"/>
                <a:cs typeface="Arial" pitchFamily="34" charset="0"/>
              </a:rPr>
              <a:t>Zenn</a:t>
            </a:r>
            <a:r>
              <a:rPr lang="en-US" sz="1100" dirty="0">
                <a:latin typeface="Arial" pitchFamily="34" charset="0"/>
                <a:cs typeface="Arial" pitchFamily="34" charset="0"/>
              </a:rPr>
              <a:t> Architects &amp; Interior </a:t>
            </a:r>
          </a:p>
          <a:p>
            <a:endParaRPr lang="en-US" sz="1100" dirty="0">
              <a:latin typeface="Arial" pitchFamily="34" charset="0"/>
              <a:cs typeface="Arial" pitchFamily="34" charset="0"/>
            </a:endParaRPr>
          </a:p>
          <a:p>
            <a:r>
              <a:rPr lang="en-US" sz="1100" b="1" dirty="0">
                <a:latin typeface="Arial" pitchFamily="34" charset="0"/>
                <a:cs typeface="Arial" pitchFamily="34" charset="0"/>
              </a:rPr>
              <a:t>House of CG for </a:t>
            </a:r>
            <a:r>
              <a:rPr lang="en-US" sz="1100" b="1" dirty="0" err="1">
                <a:latin typeface="Arial" pitchFamily="34" charset="0"/>
                <a:cs typeface="Arial" pitchFamily="34" charset="0"/>
              </a:rPr>
              <a:t>Shri</a:t>
            </a:r>
            <a:r>
              <a:rPr lang="en-US" sz="1100" b="1" dirty="0">
                <a:latin typeface="Arial" pitchFamily="34" charset="0"/>
                <a:cs typeface="Arial" pitchFamily="34" charset="0"/>
              </a:rPr>
              <a:t> </a:t>
            </a:r>
            <a:r>
              <a:rPr lang="en-US" sz="1100" b="1" dirty="0" err="1">
                <a:latin typeface="Arial" pitchFamily="34" charset="0"/>
                <a:cs typeface="Arial" pitchFamily="34" charset="0"/>
              </a:rPr>
              <a:t>Abhay</a:t>
            </a:r>
            <a:r>
              <a:rPr lang="en-US" sz="1100" b="1" dirty="0">
                <a:latin typeface="Arial" pitchFamily="34" charset="0"/>
                <a:cs typeface="Arial" pitchFamily="34" charset="0"/>
              </a:rPr>
              <a:t> </a:t>
            </a:r>
            <a:r>
              <a:rPr lang="en-US" sz="1100" b="1" dirty="0" err="1">
                <a:latin typeface="Arial" pitchFamily="34" charset="0"/>
                <a:cs typeface="Arial" pitchFamily="34" charset="0"/>
              </a:rPr>
              <a:t>Mangaldas</a:t>
            </a:r>
            <a:r>
              <a:rPr lang="en-US" sz="1100" b="1" dirty="0">
                <a:latin typeface="Arial" pitchFamily="34" charset="0"/>
                <a:cs typeface="Arial" pitchFamily="34" charset="0"/>
              </a:rPr>
              <a:t> </a:t>
            </a:r>
          </a:p>
          <a:p>
            <a:r>
              <a:rPr lang="en-US" sz="1100" dirty="0" err="1">
                <a:latin typeface="Arial" pitchFamily="34" charset="0"/>
                <a:cs typeface="Arial" pitchFamily="34" charset="0"/>
              </a:rPr>
              <a:t>Kamal</a:t>
            </a:r>
            <a:r>
              <a:rPr lang="en-US" sz="1100" dirty="0">
                <a:latin typeface="Arial" pitchFamily="34" charset="0"/>
                <a:cs typeface="Arial" pitchFamily="34" charset="0"/>
              </a:rPr>
              <a:t> </a:t>
            </a:r>
            <a:r>
              <a:rPr lang="en-US" sz="1100" dirty="0" err="1">
                <a:latin typeface="Arial" pitchFamily="34" charset="0"/>
                <a:cs typeface="Arial" pitchFamily="34" charset="0"/>
              </a:rPr>
              <a:t>Mangaldas</a:t>
            </a:r>
            <a:r>
              <a:rPr lang="en-US" sz="1100" dirty="0">
                <a:latin typeface="Arial" pitchFamily="34" charset="0"/>
                <a:cs typeface="Arial" pitchFamily="34" charset="0"/>
              </a:rPr>
              <a:t> </a:t>
            </a:r>
          </a:p>
          <a:p>
            <a:endParaRPr lang="en-US" sz="1100" dirty="0">
              <a:latin typeface="Arial" pitchFamily="34" charset="0"/>
              <a:cs typeface="Arial" pitchFamily="34" charset="0"/>
            </a:endParaRPr>
          </a:p>
          <a:p>
            <a:r>
              <a:rPr lang="en-US" sz="1100" dirty="0">
                <a:latin typeface="Arial" pitchFamily="34" charset="0"/>
                <a:cs typeface="Arial" pitchFamily="34" charset="0"/>
              </a:rPr>
              <a:t> </a:t>
            </a:r>
            <a:r>
              <a:rPr lang="en-US" sz="1100" b="1" dirty="0">
                <a:latin typeface="Arial" pitchFamily="34" charset="0"/>
                <a:cs typeface="Arial" pitchFamily="34" charset="0"/>
              </a:rPr>
              <a:t>Shopping mall for Lake city mall at Thane</a:t>
            </a:r>
          </a:p>
          <a:p>
            <a:r>
              <a:rPr lang="en-US" sz="1100" dirty="0">
                <a:latin typeface="Arial" pitchFamily="34" charset="0"/>
                <a:cs typeface="Arial" pitchFamily="34" charset="0"/>
              </a:rPr>
              <a:t>SMPS-Bombay/OS2 Architects</a:t>
            </a:r>
          </a:p>
          <a:p>
            <a:endParaRPr lang="en-US" sz="1100" dirty="0">
              <a:latin typeface="Arial" pitchFamily="34" charset="0"/>
              <a:cs typeface="Arial" pitchFamily="34" charset="0"/>
            </a:endParaRPr>
          </a:p>
          <a:p>
            <a:r>
              <a:rPr lang="en-US" sz="1100" b="1" dirty="0">
                <a:latin typeface="Arial" pitchFamily="34" charset="0"/>
                <a:cs typeface="Arial" pitchFamily="34" charset="0"/>
              </a:rPr>
              <a:t>Mall &amp; Multiplex for Bengal </a:t>
            </a:r>
            <a:r>
              <a:rPr lang="en-US" sz="1100" b="1" dirty="0" err="1">
                <a:latin typeface="Arial" pitchFamily="34" charset="0"/>
                <a:cs typeface="Arial" pitchFamily="34" charset="0"/>
              </a:rPr>
              <a:t>Sristi</a:t>
            </a:r>
            <a:r>
              <a:rPr lang="en-US" sz="1100" b="1" dirty="0">
                <a:latin typeface="Arial" pitchFamily="34" charset="0"/>
                <a:cs typeface="Arial" pitchFamily="34" charset="0"/>
              </a:rPr>
              <a:t> at Durgapur </a:t>
            </a:r>
          </a:p>
          <a:p>
            <a:r>
              <a:rPr lang="en-US" sz="1100" dirty="0">
                <a:latin typeface="Arial" pitchFamily="34" charset="0"/>
                <a:cs typeface="Arial" pitchFamily="34" charset="0"/>
              </a:rPr>
              <a:t>SMPS-Bombay/OS2 Architects</a:t>
            </a:r>
          </a:p>
          <a:p>
            <a:endParaRPr lang="en-US" sz="1100" dirty="0">
              <a:latin typeface="Arial" pitchFamily="34" charset="0"/>
              <a:cs typeface="Arial" pitchFamily="34" charset="0"/>
            </a:endParaRPr>
          </a:p>
          <a:p>
            <a:r>
              <a:rPr lang="en-US" sz="1100" b="1" dirty="0" err="1">
                <a:latin typeface="Arial" pitchFamily="34" charset="0"/>
                <a:cs typeface="Arial" pitchFamily="34" charset="0"/>
              </a:rPr>
              <a:t>Rajpath</a:t>
            </a:r>
            <a:r>
              <a:rPr lang="en-US" sz="1100" b="1" dirty="0">
                <a:latin typeface="Arial" pitchFamily="34" charset="0"/>
                <a:cs typeface="Arial" pitchFamily="34" charset="0"/>
              </a:rPr>
              <a:t> Club limited at </a:t>
            </a:r>
            <a:r>
              <a:rPr lang="en-US" sz="1100" b="1" dirty="0" err="1">
                <a:latin typeface="Arial" pitchFamily="34" charset="0"/>
                <a:cs typeface="Arial" pitchFamily="34" charset="0"/>
              </a:rPr>
              <a:t>Ahmedabad</a:t>
            </a:r>
            <a:endParaRPr lang="en-US" sz="1100" b="1" dirty="0">
              <a:latin typeface="Arial" pitchFamily="34" charset="0"/>
              <a:cs typeface="Arial" pitchFamily="34" charset="0"/>
            </a:endParaRPr>
          </a:p>
          <a:p>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r>
              <a:rPr lang="en-US" sz="1100" b="1" dirty="0">
                <a:latin typeface="Arial" pitchFamily="34" charset="0"/>
                <a:cs typeface="Arial" pitchFamily="34" charset="0"/>
              </a:rPr>
              <a:t>Black Buck resorts at </a:t>
            </a:r>
            <a:r>
              <a:rPr lang="en-US" sz="1100" b="1" dirty="0" err="1">
                <a:latin typeface="Arial" pitchFamily="34" charset="0"/>
                <a:cs typeface="Arial" pitchFamily="34" charset="0"/>
              </a:rPr>
              <a:t>Velavadar</a:t>
            </a:r>
            <a:endParaRPr lang="en-US" sz="1100" b="1" dirty="0">
              <a:latin typeface="Arial" pitchFamily="34" charset="0"/>
              <a:cs typeface="Arial" pitchFamily="34" charset="0"/>
            </a:endParaRPr>
          </a:p>
          <a:p>
            <a:r>
              <a:rPr lang="en-US" sz="1100" dirty="0" err="1">
                <a:latin typeface="Arial" pitchFamily="34" charset="0"/>
                <a:cs typeface="Arial" pitchFamily="34" charset="0"/>
              </a:rPr>
              <a:t>Karishma</a:t>
            </a:r>
            <a:r>
              <a:rPr lang="en-US" sz="1100" dirty="0">
                <a:latin typeface="Arial" pitchFamily="34" charset="0"/>
                <a:cs typeface="Arial" pitchFamily="34" charset="0"/>
              </a:rPr>
              <a:t> Desai</a:t>
            </a:r>
          </a:p>
          <a:p>
            <a:endParaRPr lang="en-US" sz="1100" dirty="0">
              <a:latin typeface="Arial" pitchFamily="34" charset="0"/>
              <a:cs typeface="Arial" pitchFamily="34" charset="0"/>
            </a:endParaRPr>
          </a:p>
          <a:p>
            <a:r>
              <a:rPr lang="en-US" sz="1100" b="1" dirty="0">
                <a:latin typeface="Arial" pitchFamily="34" charset="0"/>
                <a:cs typeface="Arial" pitchFamily="34" charset="0"/>
              </a:rPr>
              <a:t>Hotel </a:t>
            </a:r>
            <a:r>
              <a:rPr lang="en-US" sz="1100" b="1" dirty="0" err="1">
                <a:latin typeface="Arial" pitchFamily="34" charset="0"/>
                <a:cs typeface="Arial" pitchFamily="34" charset="0"/>
              </a:rPr>
              <a:t>Shiv</a:t>
            </a:r>
            <a:r>
              <a:rPr lang="en-US" sz="1100" b="1" dirty="0">
                <a:latin typeface="Arial" pitchFamily="34" charset="0"/>
                <a:cs typeface="Arial" pitchFamily="34" charset="0"/>
              </a:rPr>
              <a:t> </a:t>
            </a:r>
            <a:r>
              <a:rPr lang="en-US" sz="1100" b="1" dirty="0" err="1">
                <a:latin typeface="Arial" pitchFamily="34" charset="0"/>
                <a:cs typeface="Arial" pitchFamily="34" charset="0"/>
              </a:rPr>
              <a:t>Nautica</a:t>
            </a:r>
            <a:r>
              <a:rPr lang="en-US" sz="1100" b="1" dirty="0">
                <a:latin typeface="Arial" pitchFamily="34" charset="0"/>
                <a:cs typeface="Arial" pitchFamily="34" charset="0"/>
              </a:rPr>
              <a:t> at </a:t>
            </a:r>
            <a:r>
              <a:rPr lang="en-US" sz="1100" b="1" dirty="0" err="1">
                <a:latin typeface="Arial" pitchFamily="34" charset="0"/>
                <a:cs typeface="Arial" pitchFamily="34" charset="0"/>
              </a:rPr>
              <a:t>Mundra</a:t>
            </a:r>
            <a:endParaRPr lang="en-US" sz="1100" b="1"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a:latin typeface="Arial" pitchFamily="34" charset="0"/>
                <a:cs typeface="Arial" pitchFamily="34" charset="0"/>
              </a:rPr>
              <a:t>The Grand </a:t>
            </a:r>
            <a:r>
              <a:rPr lang="en-US" sz="1100" b="1" dirty="0" err="1">
                <a:latin typeface="Arial" pitchFamily="34" charset="0"/>
                <a:cs typeface="Arial" pitchFamily="34" charset="0"/>
              </a:rPr>
              <a:t>Shiv</a:t>
            </a:r>
            <a:r>
              <a:rPr lang="en-US" sz="1100" b="1" dirty="0">
                <a:latin typeface="Arial" pitchFamily="34" charset="0"/>
                <a:cs typeface="Arial" pitchFamily="34" charset="0"/>
              </a:rPr>
              <a:t> Hotel at </a:t>
            </a:r>
            <a:r>
              <a:rPr lang="en-US" sz="1100" b="1" dirty="0" err="1">
                <a:latin typeface="Arial" pitchFamily="34" charset="0"/>
                <a:cs typeface="Arial" pitchFamily="34" charset="0"/>
              </a:rPr>
              <a:t>Gandhidham</a:t>
            </a:r>
            <a:endParaRPr lang="en-US" sz="1100" b="1" dirty="0">
              <a:latin typeface="Arial" pitchFamily="34" charset="0"/>
              <a:cs typeface="Arial" pitchFamily="34" charset="0"/>
            </a:endParaRPr>
          </a:p>
          <a:p>
            <a:r>
              <a:rPr lang="en-US" sz="1100" dirty="0" err="1">
                <a:latin typeface="Arial" pitchFamily="34" charset="0"/>
                <a:cs typeface="Arial" pitchFamily="34" charset="0"/>
              </a:rPr>
              <a:t>Vee</a:t>
            </a:r>
            <a:r>
              <a:rPr lang="en-US" sz="1100" dirty="0">
                <a:latin typeface="Arial" pitchFamily="34" charset="0"/>
                <a:cs typeface="Arial" pitchFamily="34" charset="0"/>
              </a:rPr>
              <a:t> Design / Ad </a:t>
            </a:r>
            <a:r>
              <a:rPr lang="en-US" sz="1100" dirty="0" err="1">
                <a:latin typeface="Arial" pitchFamily="34" charset="0"/>
                <a:cs typeface="Arial" pitchFamily="34" charset="0"/>
              </a:rPr>
              <a:t>Mobel</a:t>
            </a:r>
            <a:endParaRPr lang="en-US" sz="1100" dirty="0">
              <a:latin typeface="Arial" pitchFamily="34" charset="0"/>
              <a:cs typeface="Arial" pitchFamily="34" charset="0"/>
            </a:endParaRPr>
          </a:p>
          <a:p>
            <a:endParaRPr lang="en-US" sz="1100" dirty="0">
              <a:latin typeface="Arial" pitchFamily="34" charset="0"/>
              <a:cs typeface="Arial" pitchFamily="34" charset="0"/>
            </a:endParaRPr>
          </a:p>
          <a:p>
            <a:r>
              <a:rPr lang="en-US" sz="1100" b="1" dirty="0" err="1">
                <a:latin typeface="Arial" pitchFamily="34" charset="0"/>
                <a:cs typeface="Arial" pitchFamily="34" charset="0"/>
              </a:rPr>
              <a:t>Damanganga</a:t>
            </a:r>
            <a:r>
              <a:rPr lang="en-US" sz="1100" b="1" dirty="0">
                <a:latin typeface="Arial" pitchFamily="34" charset="0"/>
                <a:cs typeface="Arial" pitchFamily="34" charset="0"/>
              </a:rPr>
              <a:t> Valley resort at </a:t>
            </a:r>
            <a:r>
              <a:rPr lang="en-US" sz="1100" b="1" dirty="0" err="1">
                <a:latin typeface="Arial" pitchFamily="34" charset="0"/>
                <a:cs typeface="Arial" pitchFamily="34" charset="0"/>
              </a:rPr>
              <a:t>Silvassa</a:t>
            </a:r>
            <a:endParaRPr lang="en-US" sz="1100" b="1" dirty="0">
              <a:latin typeface="Arial" pitchFamily="34" charset="0"/>
              <a:cs typeface="Arial" pitchFamily="34" charset="0"/>
            </a:endParaRPr>
          </a:p>
          <a:p>
            <a:r>
              <a:rPr lang="en-US" sz="1100" dirty="0" err="1">
                <a:latin typeface="Arial" pitchFamily="34" charset="0"/>
                <a:cs typeface="Arial" pitchFamily="34" charset="0"/>
              </a:rPr>
              <a:t>Kamal</a:t>
            </a:r>
            <a:r>
              <a:rPr lang="en-US" sz="1100" dirty="0">
                <a:latin typeface="Arial" pitchFamily="34" charset="0"/>
                <a:cs typeface="Arial" pitchFamily="34" charset="0"/>
              </a:rPr>
              <a:t> </a:t>
            </a:r>
            <a:r>
              <a:rPr lang="en-US" sz="1100" dirty="0" err="1">
                <a:latin typeface="Arial" pitchFamily="34" charset="0"/>
                <a:cs typeface="Arial" pitchFamily="34" charset="0"/>
              </a:rPr>
              <a:t>Mangaldas</a:t>
            </a:r>
            <a:r>
              <a:rPr lang="en-US" sz="1100" dirty="0">
                <a:latin typeface="Arial" pitchFamily="34" charset="0"/>
                <a:cs typeface="Arial" pitchFamily="34" charset="0"/>
              </a:rPr>
              <a:t>/ </a:t>
            </a:r>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dirty="0">
              <a:latin typeface="Arial" pitchFamily="34" charset="0"/>
              <a:cs typeface="Arial" pitchFamily="34" charset="0"/>
            </a:endParaRPr>
          </a:p>
          <a:p>
            <a:r>
              <a:rPr lang="en-US" sz="1100" b="1" dirty="0">
                <a:latin typeface="Arial" pitchFamily="34" charset="0"/>
                <a:cs typeface="Arial" pitchFamily="34" charset="0"/>
              </a:rPr>
              <a:t>Holiday Resorts at </a:t>
            </a:r>
            <a:r>
              <a:rPr lang="en-US" sz="1100" b="1" dirty="0" err="1">
                <a:latin typeface="Arial" pitchFamily="34" charset="0"/>
                <a:cs typeface="Arial" pitchFamily="34" charset="0"/>
              </a:rPr>
              <a:t>Gandhidham</a:t>
            </a:r>
            <a:endParaRPr lang="en-US" sz="1100" b="1" dirty="0">
              <a:latin typeface="Arial" pitchFamily="34" charset="0"/>
              <a:cs typeface="Arial" pitchFamily="34" charset="0"/>
            </a:endParaRPr>
          </a:p>
          <a:p>
            <a:r>
              <a:rPr lang="en-US" sz="1100" dirty="0" err="1">
                <a:latin typeface="Arial" pitchFamily="34" charset="0"/>
                <a:cs typeface="Arial" pitchFamily="34" charset="0"/>
              </a:rPr>
              <a:t>Devendra</a:t>
            </a:r>
            <a:r>
              <a:rPr lang="en-US" sz="1100" dirty="0">
                <a:latin typeface="Arial" pitchFamily="34" charset="0"/>
                <a:cs typeface="Arial" pitchFamily="34" charset="0"/>
              </a:rPr>
              <a:t> Shah</a:t>
            </a:r>
          </a:p>
          <a:p>
            <a:endParaRPr lang="en-US" sz="1100" dirty="0">
              <a:solidFill>
                <a:srgbClr val="000000"/>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Swapna</a:t>
            </a:r>
            <a:r>
              <a:rPr lang="en-US" sz="1100" b="1" dirty="0">
                <a:solidFill>
                  <a:srgbClr val="000000"/>
                </a:solidFill>
                <a:latin typeface="Arial" pitchFamily="34" charset="0"/>
                <a:cs typeface="Arial" pitchFamily="34" charset="0"/>
              </a:rPr>
              <a:t> </a:t>
            </a:r>
            <a:r>
              <a:rPr lang="en-US" sz="1100" b="1" dirty="0" err="1">
                <a:solidFill>
                  <a:srgbClr val="000000"/>
                </a:solidFill>
                <a:latin typeface="Arial" pitchFamily="34" charset="0"/>
                <a:cs typeface="Arial" pitchFamily="34" charset="0"/>
              </a:rPr>
              <a:t>Srushti</a:t>
            </a:r>
            <a:r>
              <a:rPr lang="en-US" sz="1100" b="1" dirty="0">
                <a:solidFill>
                  <a:srgbClr val="000000"/>
                </a:solidFill>
                <a:latin typeface="Arial" pitchFamily="34" charset="0"/>
                <a:cs typeface="Arial" pitchFamily="34" charset="0"/>
              </a:rPr>
              <a:t> Club, </a:t>
            </a:r>
            <a:r>
              <a:rPr lang="en-US" sz="1100" b="1" dirty="0" err="1">
                <a:solidFill>
                  <a:srgbClr val="000000"/>
                </a:solidFill>
                <a:latin typeface="Arial" pitchFamily="34" charset="0"/>
                <a:cs typeface="Arial" pitchFamily="34" charset="0"/>
              </a:rPr>
              <a:t>Grambharti</a:t>
            </a:r>
            <a:endParaRPr lang="en-US" sz="1100" b="1"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Foot Print E.A.R.T.H</a:t>
            </a:r>
          </a:p>
          <a:p>
            <a:endParaRPr lang="en-US" sz="11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Rang </a:t>
            </a:r>
            <a:r>
              <a:rPr lang="en-US" sz="1100" b="1" dirty="0" err="1">
                <a:solidFill>
                  <a:srgbClr val="000000"/>
                </a:solidFill>
                <a:latin typeface="Arial" pitchFamily="34" charset="0"/>
                <a:cs typeface="Arial" pitchFamily="34" charset="0"/>
              </a:rPr>
              <a:t>Nivas</a:t>
            </a:r>
            <a:r>
              <a:rPr lang="en-US" sz="1100" b="1" dirty="0">
                <a:solidFill>
                  <a:srgbClr val="000000"/>
                </a:solidFill>
                <a:latin typeface="Arial" pitchFamily="34" charset="0"/>
                <a:cs typeface="Arial" pitchFamily="34" charset="0"/>
              </a:rPr>
              <a:t> Palace, Udaipur</a:t>
            </a:r>
          </a:p>
          <a:p>
            <a:r>
              <a:rPr lang="en-US" sz="1100" dirty="0" err="1">
                <a:solidFill>
                  <a:srgbClr val="000000"/>
                </a:solidFill>
                <a:latin typeface="Arial" pitchFamily="34" charset="0"/>
                <a:cs typeface="Arial" pitchFamily="34" charset="0"/>
              </a:rPr>
              <a:t>Abhikram</a:t>
            </a:r>
            <a:endParaRPr lang="en-US" sz="1100" dirty="0">
              <a:solidFill>
                <a:srgbClr val="000000"/>
              </a:solidFill>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a:p>
            <a:endParaRPr lang="en-US" sz="1100" dirty="0">
              <a:latin typeface="Arial" pitchFamily="34" charset="0"/>
              <a:cs typeface="Arial" pitchFamily="34" charset="0"/>
            </a:endParaRPr>
          </a:p>
        </p:txBody>
      </p:sp>
      <p:sp>
        <p:nvSpPr>
          <p:cNvPr id="13" name="Title 1"/>
          <p:cNvSpPr txBox="1">
            <a:spLocks/>
          </p:cNvSpPr>
          <p:nvPr/>
        </p:nvSpPr>
        <p:spPr>
          <a:xfrm>
            <a:off x="685800" y="685800"/>
            <a:ext cx="1295400" cy="639762"/>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1" i="0" u="none" strike="noStrike" kern="1200" cap="none" spc="0" normalizeH="0" baseline="0" noProof="0" dirty="0">
                <a:ln>
                  <a:noFill/>
                </a:ln>
                <a:solidFill>
                  <a:schemeClr val="accent1">
                    <a:lumMod val="75000"/>
                  </a:schemeClr>
                </a:solidFill>
                <a:effectLst/>
                <a:uLnTx/>
                <a:uFillTx/>
                <a:latin typeface="Arial" pitchFamily="34" charset="0"/>
                <a:ea typeface="+mj-ea"/>
                <a:cs typeface="Arial" pitchFamily="34" charset="0"/>
              </a:rPr>
              <a:t>Since 1997</a:t>
            </a:r>
          </a:p>
        </p:txBody>
      </p:sp>
      <p:pic>
        <p:nvPicPr>
          <p:cNvPr id="14" name="Picture 13" descr="ACE.bmp"/>
          <p:cNvPicPr>
            <a:picLocks noChangeAspect="1"/>
          </p:cNvPicPr>
          <p:nvPr/>
        </p:nvPicPr>
        <p:blipFill>
          <a:blip r:embed="rId2" cstate="print"/>
          <a:stretch>
            <a:fillRect/>
          </a:stretch>
        </p:blipFill>
        <p:spPr>
          <a:xfrm>
            <a:off x="685800" y="152400"/>
            <a:ext cx="1079044" cy="525806"/>
          </a:xfrm>
          <a:prstGeom prst="rect">
            <a:avLst/>
          </a:prstGeom>
        </p:spPr>
      </p:pic>
      <p:sp>
        <p:nvSpPr>
          <p:cNvPr id="8" name="Rectangle 7"/>
          <p:cNvSpPr/>
          <p:nvPr/>
        </p:nvSpPr>
        <p:spPr>
          <a:xfrm>
            <a:off x="8077200" y="6172200"/>
            <a:ext cx="1454244" cy="369332"/>
          </a:xfrm>
          <a:prstGeom prst="rect">
            <a:avLst/>
          </a:prstGeom>
        </p:spPr>
        <p:txBody>
          <a:bodyPr wrap="none">
            <a:spAutoFit/>
          </a:bodyPr>
          <a:lstStyle/>
          <a:p>
            <a:pPr lvl="0" algn="ctr" defTabSz="914400">
              <a:spcBef>
                <a:spcPct val="0"/>
              </a:spcBef>
              <a:defRPr/>
            </a:pPr>
            <a:r>
              <a:rPr lang="en-US" sz="1800" b="1" dirty="0">
                <a:ln w="6350">
                  <a:noFill/>
                </a:ln>
                <a:solidFill>
                  <a:schemeClr val="accent1">
                    <a:lumMod val="75000"/>
                  </a:schemeClr>
                </a:solidFill>
                <a:effectLst>
                  <a:outerShdw blurRad="114300" dist="101600" dir="2700000" algn="tl" rotWithShape="0">
                    <a:srgbClr val="000000">
                      <a:alpha val="40000"/>
                    </a:srgbClr>
                  </a:outerShdw>
                </a:effectLst>
                <a:latin typeface="Arial" pitchFamily="34" charset="0"/>
                <a:cs typeface="Arial" pitchFamily="34" charset="0"/>
              </a:rPr>
              <a:t>Thanks……</a:t>
            </a:r>
          </a:p>
        </p:txBody>
      </p:sp>
      <p:sp>
        <p:nvSpPr>
          <p:cNvPr id="9" name="Rectangle 8"/>
          <p:cNvSpPr/>
          <p:nvPr/>
        </p:nvSpPr>
        <p:spPr>
          <a:xfrm>
            <a:off x="6609184" y="1556792"/>
            <a:ext cx="2209800" cy="276999"/>
          </a:xfrm>
          <a:prstGeom prst="rect">
            <a:avLst/>
          </a:prstGeom>
        </p:spPr>
        <p:txBody>
          <a:bodyPr wrap="square">
            <a:spAutoFit/>
          </a:bodyPr>
          <a:lstStyle/>
          <a:p>
            <a:pPr>
              <a:buFont typeface="Wingdings" pitchFamily="2" charset="2"/>
              <a:buChar char="q"/>
            </a:pPr>
            <a:r>
              <a:rPr lang="en-US" sz="1200" b="1" dirty="0">
                <a:solidFill>
                  <a:schemeClr val="accent1">
                    <a:lumMod val="75000"/>
                  </a:schemeClr>
                </a:solidFill>
                <a:latin typeface="Arial" pitchFamily="34" charset="0"/>
                <a:cs typeface="Arial" pitchFamily="34" charset="0"/>
              </a:rPr>
              <a:t> </a:t>
            </a:r>
            <a:r>
              <a:rPr lang="en-US" sz="1200" b="1" dirty="0" err="1">
                <a:solidFill>
                  <a:schemeClr val="accent1">
                    <a:lumMod val="75000"/>
                  </a:schemeClr>
                </a:solidFill>
                <a:latin typeface="Arial" pitchFamily="34" charset="0"/>
                <a:cs typeface="Arial" pitchFamily="34" charset="0"/>
              </a:rPr>
              <a:t>Adani</a:t>
            </a:r>
            <a:r>
              <a:rPr lang="en-US" sz="1200" b="1" dirty="0">
                <a:solidFill>
                  <a:schemeClr val="accent1">
                    <a:lumMod val="75000"/>
                  </a:schemeClr>
                </a:solidFill>
                <a:latin typeface="Arial" pitchFamily="34" charset="0"/>
                <a:cs typeface="Arial" pitchFamily="34" charset="0"/>
              </a:rPr>
              <a:t> Group Projects</a:t>
            </a:r>
          </a:p>
        </p:txBody>
      </p:sp>
      <p:sp>
        <p:nvSpPr>
          <p:cNvPr id="10" name="Rectangle 9"/>
          <p:cNvSpPr/>
          <p:nvPr/>
        </p:nvSpPr>
        <p:spPr>
          <a:xfrm>
            <a:off x="6791672" y="1844824"/>
            <a:ext cx="2819400" cy="4801314"/>
          </a:xfrm>
          <a:prstGeom prst="rect">
            <a:avLst/>
          </a:prstGeom>
        </p:spPr>
        <p:txBody>
          <a:bodyPr wrap="square">
            <a:spAutoFit/>
          </a:bodyPr>
          <a:lstStyle/>
          <a:p>
            <a:r>
              <a:rPr lang="en-US" sz="1100" b="1" dirty="0">
                <a:solidFill>
                  <a:srgbClr val="000000"/>
                </a:solidFill>
                <a:latin typeface="Arial" pitchFamily="34" charset="0"/>
                <a:cs typeface="Arial" pitchFamily="34" charset="0"/>
              </a:rPr>
              <a:t>Wilmar – Bachelor’s Hostel, Mundra</a:t>
            </a:r>
            <a:endParaRPr lang="en-IN" sz="1100" b="1" dirty="0">
              <a:solidFill>
                <a:srgbClr val="000000"/>
              </a:solidFill>
              <a:latin typeface="Arial" pitchFamily="34" charset="0"/>
              <a:cs typeface="Arial" pitchFamily="34" charset="0"/>
            </a:endParaRPr>
          </a:p>
          <a:p>
            <a:r>
              <a:rPr lang="en-IN" sz="1100" b="1" dirty="0" err="1">
                <a:solidFill>
                  <a:srgbClr val="000000"/>
                </a:solidFill>
                <a:latin typeface="Arial" pitchFamily="34" charset="0"/>
                <a:cs typeface="Arial" pitchFamily="34" charset="0"/>
              </a:rPr>
              <a:t>Shantivan</a:t>
            </a:r>
            <a:r>
              <a:rPr lang="en-IN" sz="1100" b="1" dirty="0">
                <a:solidFill>
                  <a:srgbClr val="000000"/>
                </a:solidFill>
                <a:latin typeface="Arial" pitchFamily="34" charset="0"/>
                <a:cs typeface="Arial" pitchFamily="34" charset="0"/>
              </a:rPr>
              <a:t> Colony,</a:t>
            </a:r>
            <a:r>
              <a:rPr lang="en-IN" sz="1100" dirty="0">
                <a:solidFill>
                  <a:srgbClr val="000000"/>
                </a:solidFill>
                <a:latin typeface="Arial" pitchFamily="34" charset="0"/>
                <a:cs typeface="Arial" pitchFamily="34" charset="0"/>
              </a:rPr>
              <a:t> </a:t>
            </a:r>
            <a:r>
              <a:rPr lang="en-IN" sz="1100" b="1" dirty="0">
                <a:solidFill>
                  <a:srgbClr val="000000"/>
                </a:solidFill>
                <a:latin typeface="Arial" pitchFamily="34" charset="0"/>
                <a:cs typeface="Arial" pitchFamily="34" charset="0"/>
              </a:rPr>
              <a:t>Mundra</a:t>
            </a:r>
            <a:endParaRPr lang="en-US" sz="1100" b="1" dirty="0">
              <a:solidFill>
                <a:srgbClr val="000000"/>
              </a:solidFill>
              <a:latin typeface="Arial" pitchFamily="34" charset="0"/>
              <a:cs typeface="Arial" pitchFamily="34" charset="0"/>
            </a:endParaRPr>
          </a:p>
          <a:p>
            <a:endParaRPr lang="en-US" sz="800" b="1" dirty="0">
              <a:solidFill>
                <a:srgbClr val="000000"/>
              </a:solidFill>
              <a:latin typeface="Arial" pitchFamily="34" charset="0"/>
              <a:cs typeface="Arial" pitchFamily="34" charset="0"/>
            </a:endParaRPr>
          </a:p>
          <a:p>
            <a:r>
              <a:rPr lang="en-IN" sz="1100" b="1" dirty="0">
                <a:solidFill>
                  <a:srgbClr val="000000"/>
                </a:solidFill>
                <a:latin typeface="Arial" pitchFamily="34" charset="0"/>
                <a:cs typeface="Arial" pitchFamily="34" charset="0"/>
              </a:rPr>
              <a:t>Adani Office,</a:t>
            </a:r>
            <a:r>
              <a:rPr lang="en-IN" sz="1100" dirty="0">
                <a:solidFill>
                  <a:srgbClr val="000000"/>
                </a:solidFill>
                <a:latin typeface="Arial" pitchFamily="34" charset="0"/>
                <a:cs typeface="Arial" pitchFamily="34" charset="0"/>
              </a:rPr>
              <a:t> </a:t>
            </a:r>
            <a:r>
              <a:rPr lang="en-IN" sz="1100" b="1" dirty="0">
                <a:solidFill>
                  <a:srgbClr val="000000"/>
                </a:solidFill>
                <a:latin typeface="Arial" pitchFamily="34" charset="0"/>
                <a:cs typeface="Arial" pitchFamily="34" charset="0"/>
              </a:rPr>
              <a:t>Chennai.</a:t>
            </a:r>
            <a:endParaRPr lang="en-US" sz="1100" b="1" dirty="0">
              <a:solidFill>
                <a:srgbClr val="000000"/>
              </a:solidFill>
              <a:latin typeface="Arial" pitchFamily="34" charset="0"/>
              <a:cs typeface="Arial" pitchFamily="34" charset="0"/>
            </a:endParaRP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Port Operation Building (CT-4), </a:t>
            </a:r>
            <a:r>
              <a:rPr lang="en-US" sz="1100" b="1" dirty="0" err="1">
                <a:solidFill>
                  <a:srgbClr val="000000"/>
                </a:solidFill>
                <a:latin typeface="Arial" pitchFamily="34" charset="0"/>
                <a:cs typeface="Arial" pitchFamily="34" charset="0"/>
              </a:rPr>
              <a:t>Mundra</a:t>
            </a:r>
            <a:r>
              <a:rPr lang="en-US" sz="1100" b="1" dirty="0">
                <a:solidFill>
                  <a:srgbClr val="000000"/>
                </a:solidFill>
                <a:latin typeface="Arial" pitchFamily="34" charset="0"/>
                <a:cs typeface="Arial" pitchFamily="34" charset="0"/>
              </a:rPr>
              <a:t>; </a:t>
            </a:r>
            <a:r>
              <a:rPr lang="en-US" sz="1100" dirty="0">
                <a:solidFill>
                  <a:srgbClr val="000000"/>
                </a:solidFill>
                <a:latin typeface="Arial" pitchFamily="34" charset="0"/>
                <a:cs typeface="Arial" pitchFamily="34" charset="0"/>
              </a:rPr>
              <a:t>Keystone Designs</a:t>
            </a:r>
          </a:p>
          <a:p>
            <a:endParaRPr lang="en-US" sz="8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Port Operation Building, </a:t>
            </a:r>
            <a:r>
              <a:rPr lang="en-US" sz="1100" b="1" dirty="0" err="1">
                <a:solidFill>
                  <a:srgbClr val="000000"/>
                </a:solidFill>
                <a:latin typeface="Arial" pitchFamily="34" charset="0"/>
                <a:cs typeface="Arial" pitchFamily="34" charset="0"/>
              </a:rPr>
              <a:t>Dahej</a:t>
            </a:r>
            <a:r>
              <a:rPr lang="en-US" sz="1100" b="1" dirty="0">
                <a:solidFill>
                  <a:srgbClr val="000000"/>
                </a:solidFill>
                <a:latin typeface="Arial" pitchFamily="34" charset="0"/>
                <a:cs typeface="Arial" pitchFamily="34" charset="0"/>
              </a:rPr>
              <a:t>; </a:t>
            </a:r>
            <a:r>
              <a:rPr lang="en-US" sz="1100" dirty="0">
                <a:solidFill>
                  <a:srgbClr val="000000"/>
                </a:solidFill>
                <a:latin typeface="Arial" pitchFamily="34" charset="0"/>
                <a:cs typeface="Arial" pitchFamily="34" charset="0"/>
              </a:rPr>
              <a:t>Keystone Designs</a:t>
            </a:r>
          </a:p>
          <a:p>
            <a:endParaRPr lang="en-US" sz="800" dirty="0">
              <a:solidFill>
                <a:srgbClr val="000000"/>
              </a:solidFill>
              <a:latin typeface="Arial" pitchFamily="34" charset="0"/>
              <a:cs typeface="Arial" pitchFamily="34" charset="0"/>
            </a:endParaRPr>
          </a:p>
          <a:p>
            <a:endParaRPr lang="en-US" sz="8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MITAP Central Kitchen, </a:t>
            </a:r>
            <a:r>
              <a:rPr lang="en-US" sz="1100" b="1" dirty="0" err="1">
                <a:solidFill>
                  <a:srgbClr val="000000"/>
                </a:solidFill>
                <a:latin typeface="Arial" pitchFamily="34" charset="0"/>
                <a:cs typeface="Arial" pitchFamily="34" charset="0"/>
              </a:rPr>
              <a:t>Mundra</a:t>
            </a:r>
            <a:endParaRPr lang="en-US" sz="1100" b="1" dirty="0">
              <a:solidFill>
                <a:srgbClr val="000000"/>
              </a:solidFill>
              <a:latin typeface="Arial" pitchFamily="34" charset="0"/>
              <a:cs typeface="Arial" pitchFamily="34" charset="0"/>
            </a:endParaRPr>
          </a:p>
          <a:p>
            <a:endParaRPr lang="en-US" sz="800" b="1"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Port Operation Building, </a:t>
            </a:r>
            <a:r>
              <a:rPr lang="en-US" sz="1100" b="1" dirty="0" err="1">
                <a:solidFill>
                  <a:srgbClr val="000000"/>
                </a:solidFill>
                <a:latin typeface="Arial" pitchFamily="34" charset="0"/>
                <a:cs typeface="Arial" pitchFamily="34" charset="0"/>
              </a:rPr>
              <a:t>Ennore</a:t>
            </a:r>
            <a:r>
              <a:rPr lang="en-US" sz="1100" b="1" dirty="0">
                <a:solidFill>
                  <a:srgbClr val="000000"/>
                </a:solidFill>
                <a:latin typeface="Arial" pitchFamily="34" charset="0"/>
                <a:cs typeface="Arial" pitchFamily="34" charset="0"/>
              </a:rPr>
              <a:t>; </a:t>
            </a:r>
            <a:r>
              <a:rPr lang="en-US" sz="1100" dirty="0">
                <a:solidFill>
                  <a:srgbClr val="000000"/>
                </a:solidFill>
                <a:latin typeface="Arial" pitchFamily="34" charset="0"/>
                <a:cs typeface="Arial" pitchFamily="34" charset="0"/>
              </a:rPr>
              <a:t>Establish Designs</a:t>
            </a:r>
          </a:p>
          <a:p>
            <a:endParaRPr lang="en-US" sz="800" dirty="0">
              <a:solidFill>
                <a:srgbClr val="000000"/>
              </a:solidFill>
              <a:latin typeface="Arial" pitchFamily="34" charset="0"/>
              <a:cs typeface="Arial" pitchFamily="34" charset="0"/>
            </a:endParaRPr>
          </a:p>
          <a:p>
            <a:r>
              <a:rPr lang="en-US" sz="1100" b="1" dirty="0">
                <a:solidFill>
                  <a:srgbClr val="000000"/>
                </a:solidFill>
                <a:latin typeface="Arial" pitchFamily="34" charset="0"/>
                <a:cs typeface="Arial" pitchFamily="34" charset="0"/>
              </a:rPr>
              <a:t>SS-6 </a:t>
            </a:r>
            <a:r>
              <a:rPr lang="en-US" sz="1100" b="1" dirty="0" err="1">
                <a:solidFill>
                  <a:srgbClr val="000000"/>
                </a:solidFill>
                <a:latin typeface="Arial" pitchFamily="34" charset="0"/>
                <a:cs typeface="Arial" pitchFamily="34" charset="0"/>
              </a:rPr>
              <a:t>Dhamra</a:t>
            </a:r>
            <a:endParaRPr lang="en-US" sz="1100" b="1" dirty="0">
              <a:solidFill>
                <a:srgbClr val="000000"/>
              </a:solidFill>
              <a:latin typeface="Arial" pitchFamily="34" charset="0"/>
              <a:cs typeface="Arial" pitchFamily="34" charset="0"/>
            </a:endParaRPr>
          </a:p>
          <a:p>
            <a:r>
              <a:rPr lang="en-US" sz="1100" dirty="0">
                <a:solidFill>
                  <a:srgbClr val="000000"/>
                </a:solidFill>
                <a:latin typeface="Arial" pitchFamily="34" charset="0"/>
                <a:cs typeface="Arial" pitchFamily="34" charset="0"/>
              </a:rPr>
              <a:t>Establish Designs</a:t>
            </a:r>
          </a:p>
          <a:p>
            <a:endParaRPr lang="en-US" sz="800" b="1" dirty="0">
              <a:solidFill>
                <a:srgbClr val="000000"/>
              </a:solidFill>
              <a:latin typeface="Arial" pitchFamily="34" charset="0"/>
              <a:cs typeface="Arial" pitchFamily="34" charset="0"/>
            </a:endParaRPr>
          </a:p>
          <a:p>
            <a:r>
              <a:rPr lang="en-US" sz="1100" b="1" dirty="0" err="1">
                <a:solidFill>
                  <a:srgbClr val="000000"/>
                </a:solidFill>
                <a:latin typeface="Arial" pitchFamily="34" charset="0"/>
                <a:cs typeface="Arial" pitchFamily="34" charset="0"/>
              </a:rPr>
              <a:t>Mundra</a:t>
            </a:r>
            <a:r>
              <a:rPr lang="en-US" sz="1100" b="1" dirty="0">
                <a:solidFill>
                  <a:srgbClr val="000000"/>
                </a:solidFill>
                <a:latin typeface="Arial" pitchFamily="34" charset="0"/>
                <a:cs typeface="Arial" pitchFamily="34" charset="0"/>
              </a:rPr>
              <a:t> Solar Techno Park</a:t>
            </a:r>
          </a:p>
          <a:p>
            <a:r>
              <a:rPr lang="en-US" sz="1100" dirty="0">
                <a:solidFill>
                  <a:srgbClr val="000000"/>
                </a:solidFill>
                <a:latin typeface="Arial" pitchFamily="34" charset="0"/>
                <a:cs typeface="Arial" pitchFamily="34" charset="0"/>
              </a:rPr>
              <a:t>Security Cabin Wing – A</a:t>
            </a:r>
          </a:p>
          <a:p>
            <a:r>
              <a:rPr lang="en-US" sz="1100" dirty="0">
                <a:solidFill>
                  <a:srgbClr val="000000"/>
                </a:solidFill>
                <a:latin typeface="Arial" pitchFamily="34" charset="0"/>
                <a:cs typeface="Arial" pitchFamily="34" charset="0"/>
              </a:rPr>
              <a:t>Security  Cabin Wing – B</a:t>
            </a:r>
          </a:p>
          <a:p>
            <a:r>
              <a:rPr lang="en-US" sz="1100" dirty="0">
                <a:solidFill>
                  <a:srgbClr val="000000"/>
                </a:solidFill>
                <a:latin typeface="Arial" pitchFamily="34" charset="0"/>
                <a:cs typeface="Arial" pitchFamily="34" charset="0"/>
              </a:rPr>
              <a:t>Dispensary</a:t>
            </a:r>
          </a:p>
          <a:p>
            <a:r>
              <a:rPr lang="en-US" sz="1100" dirty="0">
                <a:solidFill>
                  <a:srgbClr val="000000"/>
                </a:solidFill>
                <a:latin typeface="Arial" pitchFamily="34" charset="0"/>
                <a:cs typeface="Arial" pitchFamily="34" charset="0"/>
              </a:rPr>
              <a:t>Fire Station</a:t>
            </a:r>
          </a:p>
          <a:p>
            <a:r>
              <a:rPr lang="en-US" sz="1100" dirty="0">
                <a:solidFill>
                  <a:srgbClr val="000000"/>
                </a:solidFill>
                <a:latin typeface="Arial" pitchFamily="34" charset="0"/>
                <a:cs typeface="Arial" pitchFamily="34" charset="0"/>
              </a:rPr>
              <a:t>Canteen Building</a:t>
            </a:r>
          </a:p>
          <a:p>
            <a:r>
              <a:rPr lang="en-US" sz="1100" dirty="0">
                <a:solidFill>
                  <a:srgbClr val="000000"/>
                </a:solidFill>
                <a:latin typeface="Arial" pitchFamily="34" charset="0"/>
                <a:cs typeface="Arial" pitchFamily="34" charset="0"/>
              </a:rPr>
              <a:t>Admin Building</a:t>
            </a:r>
          </a:p>
          <a:p>
            <a:r>
              <a:rPr lang="en-US" sz="1100" dirty="0">
                <a:solidFill>
                  <a:srgbClr val="000000"/>
                </a:solidFill>
                <a:latin typeface="Arial" pitchFamily="34" charset="0"/>
                <a:cs typeface="Arial" pitchFamily="34" charset="0"/>
              </a:rPr>
              <a:t>R &amp; D Center</a:t>
            </a:r>
          </a:p>
          <a:p>
            <a:endParaRPr lang="en-US" sz="1100" b="1" dirty="0">
              <a:solidFill>
                <a:srgbClr val="000000"/>
              </a:solidFill>
              <a:latin typeface="Arial" pitchFamily="34" charset="0"/>
              <a:cs typeface="Arial" pitchFamily="34" charset="0"/>
            </a:endParaRPr>
          </a:p>
        </p:txBody>
      </p:sp>
    </p:spTree>
  </p:cSld>
  <p:clrMapOvr>
    <a:masterClrMapping/>
  </p:clrMapOvr>
  <p:transition spd="slow" advClick="0" advTm="7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2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000" fill="hold"/>
                                        <p:tgtEl>
                                          <p:spTgt spid="9"/>
                                        </p:tgtEl>
                                        <p:attrNameLst>
                                          <p:attrName>ppt_x</p:attrName>
                                        </p:attrNameLst>
                                      </p:cBhvr>
                                      <p:tavLst>
                                        <p:tav tm="0">
                                          <p:val>
                                            <p:strVal val="#ppt_x"/>
                                          </p:val>
                                        </p:tav>
                                        <p:tav tm="100000">
                                          <p:val>
                                            <p:strVal val="#ppt_x"/>
                                          </p:val>
                                        </p:tav>
                                      </p:tavLst>
                                    </p:anim>
                                    <p:anim calcmode="lin" valueType="num">
                                      <p:cBhvr additive="base">
                                        <p:cTn id="13"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1450">
                                          <p:stCondLst>
                                            <p:cond delay="0"/>
                                          </p:stCondLst>
                                        </p:cTn>
                                        <p:tgtEl>
                                          <p:spTgt spid="8"/>
                                        </p:tgtEl>
                                      </p:cBhvr>
                                    </p:animEffect>
                                    <p:anim calcmode="lin" valueType="num">
                                      <p:cBhvr>
                                        <p:cTn id="19" dur="4555"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0" dur="1660"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1" dur="1660" tmFilter="0, 0; 0.125,0.2665; 0.25,0.4; 0.375,0.465; 0.5,0.5;  0.625,0.535; 0.75,0.6; 0.875,0.7335; 1,1">
                                          <p:stCondLst>
                                            <p:cond delay="1660"/>
                                          </p:stCondLst>
                                        </p:cTn>
                                        <p:tgtEl>
                                          <p:spTgt spid="8"/>
                                        </p:tgtEl>
                                        <p:attrNameLst>
                                          <p:attrName>ppt_y</p:attrName>
                                        </p:attrNameLst>
                                      </p:cBhvr>
                                      <p:tavLst>
                                        <p:tav tm="0" fmla="#ppt_y-sin(pi*$)/9">
                                          <p:val>
                                            <p:fltVal val="0"/>
                                          </p:val>
                                        </p:tav>
                                        <p:tav tm="100000">
                                          <p:val>
                                            <p:fltVal val="1"/>
                                          </p:val>
                                        </p:tav>
                                      </p:tavLst>
                                    </p:anim>
                                    <p:anim calcmode="lin" valueType="num">
                                      <p:cBhvr>
                                        <p:cTn id="22" dur="830" tmFilter="0, 0; 0.125,0.2665; 0.25,0.4; 0.375,0.465; 0.5,0.5;  0.625,0.535; 0.75,0.6; 0.875,0.7335; 1,1">
                                          <p:stCondLst>
                                            <p:cond delay="3310"/>
                                          </p:stCondLst>
                                        </p:cTn>
                                        <p:tgtEl>
                                          <p:spTgt spid="8"/>
                                        </p:tgtEl>
                                        <p:attrNameLst>
                                          <p:attrName>ppt_y</p:attrName>
                                        </p:attrNameLst>
                                      </p:cBhvr>
                                      <p:tavLst>
                                        <p:tav tm="0" fmla="#ppt_y-sin(pi*$)/27">
                                          <p:val>
                                            <p:fltVal val="0"/>
                                          </p:val>
                                        </p:tav>
                                        <p:tav tm="100000">
                                          <p:val>
                                            <p:fltVal val="1"/>
                                          </p:val>
                                        </p:tav>
                                      </p:tavLst>
                                    </p:anim>
                                    <p:anim calcmode="lin" valueType="num">
                                      <p:cBhvr>
                                        <p:cTn id="23" dur="410" tmFilter="0, 0; 0.125,0.2665; 0.25,0.4; 0.375,0.465; 0.5,0.5;  0.625,0.535; 0.75,0.6; 0.875,0.7335; 1,1">
                                          <p:stCondLst>
                                            <p:cond delay="4140"/>
                                          </p:stCondLst>
                                        </p:cTn>
                                        <p:tgtEl>
                                          <p:spTgt spid="8"/>
                                        </p:tgtEl>
                                        <p:attrNameLst>
                                          <p:attrName>ppt_y</p:attrName>
                                        </p:attrNameLst>
                                      </p:cBhvr>
                                      <p:tavLst>
                                        <p:tav tm="0" fmla="#ppt_y-sin(pi*$)/81">
                                          <p:val>
                                            <p:fltVal val="0"/>
                                          </p:val>
                                        </p:tav>
                                        <p:tav tm="100000">
                                          <p:val>
                                            <p:fltVal val="1"/>
                                          </p:val>
                                        </p:tav>
                                      </p:tavLst>
                                    </p:anim>
                                    <p:animScale>
                                      <p:cBhvr>
                                        <p:cTn id="24" dur="65">
                                          <p:stCondLst>
                                            <p:cond delay="1625"/>
                                          </p:stCondLst>
                                        </p:cTn>
                                        <p:tgtEl>
                                          <p:spTgt spid="8"/>
                                        </p:tgtEl>
                                      </p:cBhvr>
                                      <p:to x="100000" y="60000"/>
                                    </p:animScale>
                                    <p:animScale>
                                      <p:cBhvr>
                                        <p:cTn id="25" dur="415" decel="50000">
                                          <p:stCondLst>
                                            <p:cond delay="1690"/>
                                          </p:stCondLst>
                                        </p:cTn>
                                        <p:tgtEl>
                                          <p:spTgt spid="8"/>
                                        </p:tgtEl>
                                      </p:cBhvr>
                                      <p:to x="100000" y="100000"/>
                                    </p:animScale>
                                    <p:animScale>
                                      <p:cBhvr>
                                        <p:cTn id="26" dur="65">
                                          <p:stCondLst>
                                            <p:cond delay="3280"/>
                                          </p:stCondLst>
                                        </p:cTn>
                                        <p:tgtEl>
                                          <p:spTgt spid="8"/>
                                        </p:tgtEl>
                                      </p:cBhvr>
                                      <p:to x="100000" y="80000"/>
                                    </p:animScale>
                                    <p:animScale>
                                      <p:cBhvr>
                                        <p:cTn id="27" dur="415" decel="50000">
                                          <p:stCondLst>
                                            <p:cond delay="3345"/>
                                          </p:stCondLst>
                                        </p:cTn>
                                        <p:tgtEl>
                                          <p:spTgt spid="8"/>
                                        </p:tgtEl>
                                      </p:cBhvr>
                                      <p:to x="100000" y="100000"/>
                                    </p:animScale>
                                    <p:animScale>
                                      <p:cBhvr>
                                        <p:cTn id="28" dur="65">
                                          <p:stCondLst>
                                            <p:cond delay="4105"/>
                                          </p:stCondLst>
                                        </p:cTn>
                                        <p:tgtEl>
                                          <p:spTgt spid="8"/>
                                        </p:tgtEl>
                                      </p:cBhvr>
                                      <p:to x="100000" y="90000"/>
                                    </p:animScale>
                                    <p:animScale>
                                      <p:cBhvr>
                                        <p:cTn id="29" dur="415" decel="50000">
                                          <p:stCondLst>
                                            <p:cond delay="4170"/>
                                          </p:stCondLst>
                                        </p:cTn>
                                        <p:tgtEl>
                                          <p:spTgt spid="8"/>
                                        </p:tgtEl>
                                      </p:cBhvr>
                                      <p:to x="100000" y="100000"/>
                                    </p:animScale>
                                    <p:animScale>
                                      <p:cBhvr>
                                        <p:cTn id="30" dur="65">
                                          <p:stCondLst>
                                            <p:cond delay="4520"/>
                                          </p:stCondLst>
                                        </p:cTn>
                                        <p:tgtEl>
                                          <p:spTgt spid="8"/>
                                        </p:tgtEl>
                                      </p:cBhvr>
                                      <p:to x="100000" y="95000"/>
                                    </p:animScale>
                                    <p:animScale>
                                      <p:cBhvr>
                                        <p:cTn id="31" dur="415" decel="50000">
                                          <p:stCondLst>
                                            <p:cond delay="4585"/>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ustom 9">
      <a:dk1>
        <a:sysClr val="windowText" lastClr="000000"/>
      </a:dk1>
      <a:lt1>
        <a:sysClr val="window" lastClr="FFFFFF"/>
      </a:lt1>
      <a:dk2>
        <a:srgbClr val="775F55"/>
      </a:dk2>
      <a:lt2>
        <a:srgbClr val="EBDDC3"/>
      </a:lt2>
      <a:accent1>
        <a:srgbClr val="0050F2"/>
      </a:accent1>
      <a:accent2>
        <a:srgbClr val="A5A5A5"/>
      </a:accent2>
      <a:accent3>
        <a:srgbClr val="A5AB81"/>
      </a:accent3>
      <a:accent4>
        <a:srgbClr val="D8B25C"/>
      </a:accent4>
      <a:accent5>
        <a:srgbClr val="7BA79D"/>
      </a:accent5>
      <a:accent6>
        <a:srgbClr val="968C8C"/>
      </a:accent6>
      <a:hlink>
        <a:srgbClr val="4482FF"/>
      </a:hlink>
      <a:folHlink>
        <a:srgbClr val="003195"/>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10533</TotalTime>
  <Words>2749</Words>
  <Application>Microsoft Office PowerPoint</Application>
  <PresentationFormat>A4 Paper (210x297 mm)</PresentationFormat>
  <Paragraphs>1395</Paragraphs>
  <Slides>23</Slides>
  <Notes>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Tw Cen MT</vt:lpstr>
      <vt:lpstr>Wingdings</vt:lpstr>
      <vt:lpstr>Wingdings 2</vt:lpstr>
      <vt:lpstr>Median</vt:lpstr>
      <vt:lpstr>Since 1997</vt:lpstr>
      <vt:lpstr>Since 1997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ANTECH;23-FEB-16</dc:creator>
  <cp:lastModifiedBy>Lenovo</cp:lastModifiedBy>
  <cp:revision>1574</cp:revision>
  <cp:lastPrinted>2016-07-26T08:53:53Z</cp:lastPrinted>
  <dcterms:created xsi:type="dcterms:W3CDTF">2013-08-10T07:12:45Z</dcterms:created>
  <dcterms:modified xsi:type="dcterms:W3CDTF">2019-08-07T11:53:48Z</dcterms:modified>
</cp:coreProperties>
</file>